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72" r:id="rId2"/>
    <p:sldId id="298" r:id="rId3"/>
    <p:sldId id="299" r:id="rId4"/>
    <p:sldId id="273" r:id="rId5"/>
    <p:sldId id="301" r:id="rId6"/>
    <p:sldId id="302" r:id="rId7"/>
    <p:sldId id="284" r:id="rId8"/>
    <p:sldId id="259" r:id="rId9"/>
    <p:sldId id="304" r:id="rId10"/>
    <p:sldId id="306" r:id="rId11"/>
    <p:sldId id="308" r:id="rId12"/>
    <p:sldId id="330" r:id="rId13"/>
    <p:sldId id="276" r:id="rId14"/>
    <p:sldId id="307" r:id="rId15"/>
    <p:sldId id="309" r:id="rId16"/>
    <p:sldId id="312" r:id="rId17"/>
    <p:sldId id="326" r:id="rId18"/>
    <p:sldId id="314" r:id="rId19"/>
    <p:sldId id="327" r:id="rId20"/>
    <p:sldId id="310" r:id="rId21"/>
    <p:sldId id="311" r:id="rId22"/>
    <p:sldId id="313" r:id="rId23"/>
    <p:sldId id="315" r:id="rId24"/>
    <p:sldId id="316" r:id="rId25"/>
    <p:sldId id="318" r:id="rId26"/>
    <p:sldId id="319" r:id="rId27"/>
    <p:sldId id="320" r:id="rId28"/>
    <p:sldId id="321" r:id="rId29"/>
    <p:sldId id="328" r:id="rId30"/>
    <p:sldId id="322" r:id="rId31"/>
    <p:sldId id="329" r:id="rId32"/>
    <p:sldId id="324" r:id="rId33"/>
    <p:sldId id="325" r:id="rId34"/>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i Dargaville" initials="KD" lastIdx="7" clrIdx="0">
    <p:extLst>
      <p:ext uri="{19B8F6BF-5375-455C-9EA6-DF929625EA0E}">
        <p15:presenceInfo xmlns:p15="http://schemas.microsoft.com/office/powerpoint/2012/main" userId="S-1-5-21-36134387-1724278254-262303683-496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514" autoAdjust="0"/>
  </p:normalViewPr>
  <p:slideViewPr>
    <p:cSldViewPr snapToGrid="0">
      <p:cViewPr varScale="1">
        <p:scale>
          <a:sx n="48" d="100"/>
          <a:sy n="48" d="100"/>
        </p:scale>
        <p:origin x="1764" y="48"/>
      </p:cViewPr>
      <p:guideLst/>
    </p:cSldViewPr>
  </p:slideViewPr>
  <p:notesTextViewPr>
    <p:cViewPr>
      <p:scale>
        <a:sx n="1" d="1"/>
        <a:sy n="1" d="1"/>
      </p:scale>
      <p:origin x="0" y="0"/>
    </p:cViewPr>
  </p:notesTextViewPr>
  <p:sorterViewPr>
    <p:cViewPr varScale="1">
      <p:scale>
        <a:sx n="100" d="100"/>
        <a:sy n="100" d="100"/>
      </p:scale>
      <p:origin x="0" y="-73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EA69C85-F9CF-43B7-9F05-BD9346B18146}" type="datetimeFigureOut">
              <a:rPr lang="en-NZ" smtClean="0"/>
              <a:t>26/08/2019</a:t>
            </a:fld>
            <a:endParaRPr lang="en-NZ"/>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201594C3-D9FB-403F-938C-DBA8EE9D440E}" type="slidenum">
              <a:rPr lang="en-NZ" smtClean="0"/>
              <a:t>‹#›</a:t>
            </a:fld>
            <a:endParaRPr lang="en-NZ"/>
          </a:p>
        </p:txBody>
      </p:sp>
    </p:spTree>
    <p:extLst>
      <p:ext uri="{BB962C8B-B14F-4D97-AF65-F5344CB8AC3E}">
        <p14:creationId xmlns:p14="http://schemas.microsoft.com/office/powerpoint/2010/main" val="1132386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DE2630E-C00F-4575-A628-B47510D4271C}" type="datetimeFigureOut">
              <a:rPr lang="en-NZ" smtClean="0"/>
              <a:t>26/08/2019</a:t>
            </a:fld>
            <a:endParaRPr lang="en-NZ"/>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A7E61DC-2935-4B37-A6F2-42D9DF585636}" type="slidenum">
              <a:rPr lang="en-NZ" smtClean="0"/>
              <a:t>‹#›</a:t>
            </a:fld>
            <a:endParaRPr lang="en-NZ"/>
          </a:p>
        </p:txBody>
      </p:sp>
    </p:spTree>
    <p:extLst>
      <p:ext uri="{BB962C8B-B14F-4D97-AF65-F5344CB8AC3E}">
        <p14:creationId xmlns:p14="http://schemas.microsoft.com/office/powerpoint/2010/main" val="261863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A7E61DC-2935-4B37-A6F2-42D9DF585636}" type="slidenum">
              <a:rPr lang="en-NZ" smtClean="0"/>
              <a:t>1</a:t>
            </a:fld>
            <a:endParaRPr lang="en-NZ"/>
          </a:p>
        </p:txBody>
      </p:sp>
    </p:spTree>
    <p:extLst>
      <p:ext uri="{BB962C8B-B14F-4D97-AF65-F5344CB8AC3E}">
        <p14:creationId xmlns:p14="http://schemas.microsoft.com/office/powerpoint/2010/main" val="929075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7E61DC-2935-4B37-A6F2-42D9DF585636}" type="slidenum">
              <a:rPr lang="en-NZ" smtClean="0"/>
              <a:t>10</a:t>
            </a:fld>
            <a:endParaRPr lang="en-NZ"/>
          </a:p>
        </p:txBody>
      </p:sp>
    </p:spTree>
    <p:extLst>
      <p:ext uri="{BB962C8B-B14F-4D97-AF65-F5344CB8AC3E}">
        <p14:creationId xmlns:p14="http://schemas.microsoft.com/office/powerpoint/2010/main" val="184309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7E61DC-2935-4B37-A6F2-42D9DF585636}" type="slidenum">
              <a:rPr lang="en-NZ" smtClean="0"/>
              <a:t>11</a:t>
            </a:fld>
            <a:endParaRPr lang="en-NZ"/>
          </a:p>
        </p:txBody>
      </p:sp>
    </p:spTree>
    <p:extLst>
      <p:ext uri="{BB962C8B-B14F-4D97-AF65-F5344CB8AC3E}">
        <p14:creationId xmlns:p14="http://schemas.microsoft.com/office/powerpoint/2010/main" val="758597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7E61DC-2935-4B37-A6F2-42D9DF585636}" type="slidenum">
              <a:rPr lang="en-NZ" smtClean="0"/>
              <a:t>12</a:t>
            </a:fld>
            <a:endParaRPr lang="en-NZ"/>
          </a:p>
        </p:txBody>
      </p:sp>
    </p:spTree>
    <p:extLst>
      <p:ext uri="{BB962C8B-B14F-4D97-AF65-F5344CB8AC3E}">
        <p14:creationId xmlns:p14="http://schemas.microsoft.com/office/powerpoint/2010/main" val="4121571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50963"/>
            <a:ext cx="6480175" cy="36464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000" b="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79361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7E61DC-2935-4B37-A6F2-42D9DF585636}" type="slidenum">
              <a:rPr lang="en-NZ" smtClean="0"/>
              <a:t>14</a:t>
            </a:fld>
            <a:endParaRPr lang="en-NZ"/>
          </a:p>
        </p:txBody>
      </p:sp>
    </p:spTree>
    <p:extLst>
      <p:ext uri="{BB962C8B-B14F-4D97-AF65-F5344CB8AC3E}">
        <p14:creationId xmlns:p14="http://schemas.microsoft.com/office/powerpoint/2010/main" val="2659124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7E61DC-2935-4B37-A6F2-42D9DF585636}" type="slidenum">
              <a:rPr lang="en-NZ" smtClean="0"/>
              <a:t>16</a:t>
            </a:fld>
            <a:endParaRPr lang="en-NZ"/>
          </a:p>
        </p:txBody>
      </p:sp>
    </p:spTree>
    <p:extLst>
      <p:ext uri="{BB962C8B-B14F-4D97-AF65-F5344CB8AC3E}">
        <p14:creationId xmlns:p14="http://schemas.microsoft.com/office/powerpoint/2010/main" val="2837034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7E61DC-2935-4B37-A6F2-42D9DF585636}" type="slidenum">
              <a:rPr lang="en-NZ" smtClean="0"/>
              <a:t>17</a:t>
            </a:fld>
            <a:endParaRPr lang="en-NZ"/>
          </a:p>
        </p:txBody>
      </p:sp>
    </p:spTree>
    <p:extLst>
      <p:ext uri="{BB962C8B-B14F-4D97-AF65-F5344CB8AC3E}">
        <p14:creationId xmlns:p14="http://schemas.microsoft.com/office/powerpoint/2010/main" val="1166445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7E61DC-2935-4B37-A6F2-42D9DF585636}" type="slidenum">
              <a:rPr lang="en-NZ" smtClean="0"/>
              <a:t>18</a:t>
            </a:fld>
            <a:endParaRPr lang="en-NZ"/>
          </a:p>
        </p:txBody>
      </p:sp>
    </p:spTree>
    <p:extLst>
      <p:ext uri="{BB962C8B-B14F-4D97-AF65-F5344CB8AC3E}">
        <p14:creationId xmlns:p14="http://schemas.microsoft.com/office/powerpoint/2010/main" val="378584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7E61DC-2935-4B37-A6F2-42D9DF585636}" type="slidenum">
              <a:rPr lang="en-NZ" smtClean="0"/>
              <a:t>19</a:t>
            </a:fld>
            <a:endParaRPr lang="en-NZ"/>
          </a:p>
        </p:txBody>
      </p:sp>
    </p:spTree>
    <p:extLst>
      <p:ext uri="{BB962C8B-B14F-4D97-AF65-F5344CB8AC3E}">
        <p14:creationId xmlns:p14="http://schemas.microsoft.com/office/powerpoint/2010/main" val="2146051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A7E61DC-2935-4B37-A6F2-42D9DF585636}" type="slidenum">
              <a:rPr lang="en-NZ" smtClean="0"/>
              <a:t>21</a:t>
            </a:fld>
            <a:endParaRPr lang="en-NZ"/>
          </a:p>
        </p:txBody>
      </p:sp>
    </p:spTree>
    <p:extLst>
      <p:ext uri="{BB962C8B-B14F-4D97-AF65-F5344CB8AC3E}">
        <p14:creationId xmlns:p14="http://schemas.microsoft.com/office/powerpoint/2010/main" val="101557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7E61DC-2935-4B37-A6F2-42D9DF585636}" type="slidenum">
              <a:rPr lang="en-NZ" smtClean="0"/>
              <a:t>2</a:t>
            </a:fld>
            <a:endParaRPr lang="en-NZ"/>
          </a:p>
        </p:txBody>
      </p:sp>
    </p:spTree>
    <p:extLst>
      <p:ext uri="{BB962C8B-B14F-4D97-AF65-F5344CB8AC3E}">
        <p14:creationId xmlns:p14="http://schemas.microsoft.com/office/powerpoint/2010/main" val="2062863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7E61DC-2935-4B37-A6F2-42D9DF585636}" type="slidenum">
              <a:rPr lang="en-NZ" smtClean="0"/>
              <a:t>22</a:t>
            </a:fld>
            <a:endParaRPr lang="en-NZ"/>
          </a:p>
        </p:txBody>
      </p:sp>
    </p:spTree>
    <p:extLst>
      <p:ext uri="{BB962C8B-B14F-4D97-AF65-F5344CB8AC3E}">
        <p14:creationId xmlns:p14="http://schemas.microsoft.com/office/powerpoint/2010/main" val="926983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50963"/>
            <a:ext cx="6480175" cy="36464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000" b="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32763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7E61DC-2935-4B37-A6F2-42D9DF585636}" type="slidenum">
              <a:rPr lang="en-NZ" smtClean="0"/>
              <a:t>24</a:t>
            </a:fld>
            <a:endParaRPr lang="en-NZ"/>
          </a:p>
        </p:txBody>
      </p:sp>
    </p:spTree>
    <p:extLst>
      <p:ext uri="{BB962C8B-B14F-4D97-AF65-F5344CB8AC3E}">
        <p14:creationId xmlns:p14="http://schemas.microsoft.com/office/powerpoint/2010/main" val="476219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7E61DC-2935-4B37-A6F2-42D9DF585636}" type="slidenum">
              <a:rPr lang="en-NZ" smtClean="0"/>
              <a:t>26</a:t>
            </a:fld>
            <a:endParaRPr lang="en-NZ"/>
          </a:p>
        </p:txBody>
      </p:sp>
    </p:spTree>
    <p:extLst>
      <p:ext uri="{BB962C8B-B14F-4D97-AF65-F5344CB8AC3E}">
        <p14:creationId xmlns:p14="http://schemas.microsoft.com/office/powerpoint/2010/main" val="210031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7E61DC-2935-4B37-A6F2-42D9DF585636}" type="slidenum">
              <a:rPr lang="en-NZ" smtClean="0"/>
              <a:t>30</a:t>
            </a:fld>
            <a:endParaRPr lang="en-NZ"/>
          </a:p>
        </p:txBody>
      </p:sp>
    </p:spTree>
    <p:extLst>
      <p:ext uri="{BB962C8B-B14F-4D97-AF65-F5344CB8AC3E}">
        <p14:creationId xmlns:p14="http://schemas.microsoft.com/office/powerpoint/2010/main" val="2933243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7E61DC-2935-4B37-A6F2-42D9DF585636}" type="slidenum">
              <a:rPr lang="en-NZ" smtClean="0"/>
              <a:t>31</a:t>
            </a:fld>
            <a:endParaRPr lang="en-NZ"/>
          </a:p>
        </p:txBody>
      </p:sp>
    </p:spTree>
    <p:extLst>
      <p:ext uri="{BB962C8B-B14F-4D97-AF65-F5344CB8AC3E}">
        <p14:creationId xmlns:p14="http://schemas.microsoft.com/office/powerpoint/2010/main" val="1350834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7E61DC-2935-4B37-A6F2-42D9DF585636}" type="slidenum">
              <a:rPr lang="en-NZ" smtClean="0"/>
              <a:t>32</a:t>
            </a:fld>
            <a:endParaRPr lang="en-NZ"/>
          </a:p>
        </p:txBody>
      </p:sp>
    </p:spTree>
    <p:extLst>
      <p:ext uri="{BB962C8B-B14F-4D97-AF65-F5344CB8AC3E}">
        <p14:creationId xmlns:p14="http://schemas.microsoft.com/office/powerpoint/2010/main" val="311335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7E61DC-2935-4B37-A6F2-42D9DF585636}" type="slidenum">
              <a:rPr lang="en-NZ" smtClean="0"/>
              <a:t>3</a:t>
            </a:fld>
            <a:endParaRPr lang="en-NZ"/>
          </a:p>
        </p:txBody>
      </p:sp>
    </p:spTree>
    <p:extLst>
      <p:ext uri="{BB962C8B-B14F-4D97-AF65-F5344CB8AC3E}">
        <p14:creationId xmlns:p14="http://schemas.microsoft.com/office/powerpoint/2010/main" val="428260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7E61DC-2935-4B37-A6F2-42D9DF585636}" type="slidenum">
              <a:rPr lang="en-NZ" smtClean="0"/>
              <a:t>4</a:t>
            </a:fld>
            <a:endParaRPr lang="en-NZ"/>
          </a:p>
        </p:txBody>
      </p:sp>
    </p:spTree>
    <p:extLst>
      <p:ext uri="{BB962C8B-B14F-4D97-AF65-F5344CB8AC3E}">
        <p14:creationId xmlns:p14="http://schemas.microsoft.com/office/powerpoint/2010/main" val="436159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7E61DC-2935-4B37-A6F2-42D9DF585636}" type="slidenum">
              <a:rPr lang="en-NZ" smtClean="0"/>
              <a:t>5</a:t>
            </a:fld>
            <a:endParaRPr lang="en-NZ"/>
          </a:p>
        </p:txBody>
      </p:sp>
    </p:spTree>
    <p:extLst>
      <p:ext uri="{BB962C8B-B14F-4D97-AF65-F5344CB8AC3E}">
        <p14:creationId xmlns:p14="http://schemas.microsoft.com/office/powerpoint/2010/main" val="30494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7E61DC-2935-4B37-A6F2-42D9DF585636}" type="slidenum">
              <a:rPr lang="en-NZ" smtClean="0"/>
              <a:t>6</a:t>
            </a:fld>
            <a:endParaRPr lang="en-NZ"/>
          </a:p>
        </p:txBody>
      </p:sp>
    </p:spTree>
    <p:extLst>
      <p:ext uri="{BB962C8B-B14F-4D97-AF65-F5344CB8AC3E}">
        <p14:creationId xmlns:p14="http://schemas.microsoft.com/office/powerpoint/2010/main" val="2749409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7E61DC-2935-4B37-A6F2-42D9DF585636}" type="slidenum">
              <a:rPr lang="en-NZ" smtClean="0"/>
              <a:t>7</a:t>
            </a:fld>
            <a:endParaRPr lang="en-NZ"/>
          </a:p>
        </p:txBody>
      </p:sp>
    </p:spTree>
    <p:extLst>
      <p:ext uri="{BB962C8B-B14F-4D97-AF65-F5344CB8AC3E}">
        <p14:creationId xmlns:p14="http://schemas.microsoft.com/office/powerpoint/2010/main" val="3567916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0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92668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endParaRPr lang="en-NZ" dirty="0"/>
          </a:p>
        </p:txBody>
      </p:sp>
    </p:spTree>
    <p:extLst>
      <p:ext uri="{BB962C8B-B14F-4D97-AF65-F5344CB8AC3E}">
        <p14:creationId xmlns:p14="http://schemas.microsoft.com/office/powerpoint/2010/main" val="192406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944E7FDB-6D15-440D-AC3E-96D935C69EE2}" type="datetimeFigureOut">
              <a:rPr lang="en-NZ" smtClean="0"/>
              <a:t>26/08/2019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EE1EE76-063E-446C-A907-4B3E52EFF637}" type="slidenum">
              <a:rPr lang="en-NZ" smtClean="0"/>
              <a:t>‹#›</a:t>
            </a:fld>
            <a:endParaRPr lang="en-NZ"/>
          </a:p>
        </p:txBody>
      </p:sp>
    </p:spTree>
    <p:extLst>
      <p:ext uri="{BB962C8B-B14F-4D97-AF65-F5344CB8AC3E}">
        <p14:creationId xmlns:p14="http://schemas.microsoft.com/office/powerpoint/2010/main" val="1679463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44E7FDB-6D15-440D-AC3E-96D935C69EE2}" type="datetimeFigureOut">
              <a:rPr lang="en-NZ" smtClean="0"/>
              <a:t>26/08/2019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EE1EE76-063E-446C-A907-4B3E52EFF637}" type="slidenum">
              <a:rPr lang="en-NZ" smtClean="0"/>
              <a:t>‹#›</a:t>
            </a:fld>
            <a:endParaRPr lang="en-NZ"/>
          </a:p>
        </p:txBody>
      </p:sp>
    </p:spTree>
    <p:extLst>
      <p:ext uri="{BB962C8B-B14F-4D97-AF65-F5344CB8AC3E}">
        <p14:creationId xmlns:p14="http://schemas.microsoft.com/office/powerpoint/2010/main" val="407562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44E7FDB-6D15-440D-AC3E-96D935C69EE2}" type="datetimeFigureOut">
              <a:rPr lang="en-NZ" smtClean="0"/>
              <a:t>26/08/2019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EE1EE76-063E-446C-A907-4B3E52EFF637}" type="slidenum">
              <a:rPr lang="en-NZ" smtClean="0"/>
              <a:t>‹#›</a:t>
            </a:fld>
            <a:endParaRPr lang="en-NZ"/>
          </a:p>
        </p:txBody>
      </p:sp>
    </p:spTree>
    <p:extLst>
      <p:ext uri="{BB962C8B-B14F-4D97-AF65-F5344CB8AC3E}">
        <p14:creationId xmlns:p14="http://schemas.microsoft.com/office/powerpoint/2010/main" val="1396252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yellow">
    <p:spTree>
      <p:nvGrpSpPr>
        <p:cNvPr id="1" name=""/>
        <p:cNvGrpSpPr/>
        <p:nvPr/>
      </p:nvGrpSpPr>
      <p:grpSpPr>
        <a:xfrm>
          <a:off x="0" y="0"/>
          <a:ext cx="0" cy="0"/>
          <a:chOff x="0" y="0"/>
          <a:chExt cx="0" cy="0"/>
        </a:xfrm>
      </p:grpSpPr>
      <p:sp>
        <p:nvSpPr>
          <p:cNvPr id="18" name="Round Single Corner Rectangle 17"/>
          <p:cNvSpPr/>
          <p:nvPr userDrawn="1"/>
        </p:nvSpPr>
        <p:spPr>
          <a:xfrm rot="10800000" flipH="1">
            <a:off x="324000" y="324000"/>
            <a:ext cx="11545200" cy="6210000"/>
          </a:xfrm>
          <a:prstGeom prst="round1Rect">
            <a:avLst>
              <a:gd name="adj" fmla="val 10516"/>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7" name="Content Placeholder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 y="0"/>
            <a:ext cx="12204192" cy="6858000"/>
          </a:xfrm>
          <a:prstGeom prst="rect">
            <a:avLst/>
          </a:prstGeom>
        </p:spPr>
      </p:pic>
      <p:sp>
        <p:nvSpPr>
          <p:cNvPr id="2" name="Title 1"/>
          <p:cNvSpPr>
            <a:spLocks noGrp="1"/>
          </p:cNvSpPr>
          <p:nvPr>
            <p:ph type="ctrTitle"/>
          </p:nvPr>
        </p:nvSpPr>
        <p:spPr>
          <a:xfrm>
            <a:off x="1153758" y="1096353"/>
            <a:ext cx="9949300" cy="2168165"/>
          </a:xfrm>
          <a:prstGeom prst="rect">
            <a:avLst/>
          </a:prstGeom>
          <a:solidFill>
            <a:schemeClr val="bg1">
              <a:alpha val="0"/>
            </a:schemeClr>
          </a:solidFill>
        </p:spPr>
        <p:txBody>
          <a:bodyPr anchor="b">
            <a:normAutofit/>
          </a:bodyPr>
          <a:lstStyle>
            <a:lvl1pPr algn="l">
              <a:defRPr sz="36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153757" y="3465116"/>
            <a:ext cx="9949300" cy="1222849"/>
          </a:xfrm>
          <a:prstGeom prst="rect">
            <a:avLst/>
          </a:prstGeom>
        </p:spPr>
        <p:txBody>
          <a:bodyPr/>
          <a:lstStyle>
            <a:lvl1pPr marL="0" indent="0" algn="l">
              <a:buNone/>
              <a:defRPr sz="2800">
                <a:solidFill>
                  <a:schemeClr val="tx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0"/>
          </p:nvPr>
        </p:nvSpPr>
        <p:spPr>
          <a:xfrm>
            <a:off x="1153757" y="5102148"/>
            <a:ext cx="9949299" cy="1036206"/>
          </a:xfrm>
          <a:prstGeom prst="rect">
            <a:avLst/>
          </a:prstGeom>
        </p:spPr>
        <p:txBody>
          <a:bodyPr anchor="b" anchorCtr="0">
            <a:normAutofit/>
          </a:bodyPr>
          <a:lstStyle>
            <a:lvl1pPr marL="0" indent="0">
              <a:lnSpc>
                <a:spcPct val="100000"/>
              </a:lnSpc>
              <a:spcBef>
                <a:spcPts val="0"/>
              </a:spcBef>
              <a:buNone/>
              <a:defRPr sz="2000">
                <a:solidFill>
                  <a:schemeClr val="tx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5325" y="895754"/>
            <a:ext cx="1604434" cy="648424"/>
          </a:xfrm>
          <a:prstGeom prst="rect">
            <a:avLst/>
          </a:prstGeom>
        </p:spPr>
      </p:pic>
    </p:spTree>
    <p:extLst>
      <p:ext uri="{BB962C8B-B14F-4D97-AF65-F5344CB8AC3E}">
        <p14:creationId xmlns:p14="http://schemas.microsoft.com/office/powerpoint/2010/main" val="40649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Quote yellow">
    <p:spTree>
      <p:nvGrpSpPr>
        <p:cNvPr id="1" name=""/>
        <p:cNvGrpSpPr/>
        <p:nvPr/>
      </p:nvGrpSpPr>
      <p:grpSpPr>
        <a:xfrm>
          <a:off x="0" y="0"/>
          <a:ext cx="0" cy="0"/>
          <a:chOff x="0" y="0"/>
          <a:chExt cx="0" cy="0"/>
        </a:xfrm>
      </p:grpSpPr>
      <p:sp>
        <p:nvSpPr>
          <p:cNvPr id="12" name="Round Single Corner Rectangle 11"/>
          <p:cNvSpPr/>
          <p:nvPr userDrawn="1"/>
        </p:nvSpPr>
        <p:spPr>
          <a:xfrm rot="10800000" flipH="1">
            <a:off x="324000" y="324000"/>
            <a:ext cx="11545200" cy="6210000"/>
          </a:xfrm>
          <a:prstGeom prst="round1Rect">
            <a:avLst>
              <a:gd name="adj" fmla="val 10516"/>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 name="Oval 5"/>
          <p:cNvSpPr/>
          <p:nvPr userDrawn="1"/>
        </p:nvSpPr>
        <p:spPr>
          <a:xfrm>
            <a:off x="-199132" y="1439187"/>
            <a:ext cx="4827600"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 name="Title 1"/>
          <p:cNvSpPr>
            <a:spLocks noGrp="1"/>
          </p:cNvSpPr>
          <p:nvPr>
            <p:ph type="title"/>
          </p:nvPr>
        </p:nvSpPr>
        <p:spPr>
          <a:xfrm>
            <a:off x="720564" y="365125"/>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p:cNvSpPr>
            <a:spLocks noGrp="1"/>
          </p:cNvSpPr>
          <p:nvPr>
            <p:ph idx="1"/>
          </p:nvPr>
        </p:nvSpPr>
        <p:spPr>
          <a:xfrm>
            <a:off x="5062268" y="1825625"/>
            <a:ext cx="6291534" cy="4086288"/>
          </a:xfrm>
          <a:prstGeom prst="rect">
            <a:avLst/>
          </a:prstGeom>
        </p:spPr>
        <p:txBody>
          <a:bodyPr/>
          <a:lstStyle>
            <a:lvl1pPr>
              <a:lnSpc>
                <a:spcPct val="100000"/>
              </a:lnSpc>
              <a:defRPr>
                <a:solidFill>
                  <a:schemeClr val="tx1"/>
                </a:solidFill>
                <a:latin typeface="Segoe UI" panose="020B0502040204020203" pitchFamily="34" charset="0"/>
                <a:cs typeface="Segoe UI" panose="020B0502040204020203" pitchFamily="34" charset="0"/>
              </a:defRPr>
            </a:lvl1pPr>
            <a:lvl2pPr>
              <a:lnSpc>
                <a:spcPct val="100000"/>
              </a:lnSpc>
              <a:defRPr>
                <a:solidFill>
                  <a:schemeClr val="tx1"/>
                </a:solidFill>
                <a:latin typeface="Segoe UI" panose="020B0502040204020203" pitchFamily="34" charset="0"/>
                <a:cs typeface="Segoe UI" panose="020B0502040204020203" pitchFamily="34" charset="0"/>
              </a:defRPr>
            </a:lvl2pPr>
            <a:lvl3pPr>
              <a:lnSpc>
                <a:spcPct val="100000"/>
              </a:lnSpc>
              <a:defRPr>
                <a:solidFill>
                  <a:schemeClr val="tx1"/>
                </a:solidFill>
                <a:latin typeface="Segoe UI" panose="020B0502040204020203" pitchFamily="34" charset="0"/>
                <a:cs typeface="Segoe UI" panose="020B0502040204020203" pitchFamily="34" charset="0"/>
              </a:defRPr>
            </a:lvl3pPr>
            <a:lvl4pPr>
              <a:lnSpc>
                <a:spcPct val="100000"/>
              </a:lnSpc>
              <a:defRPr>
                <a:solidFill>
                  <a:schemeClr val="tx1"/>
                </a:solidFill>
                <a:latin typeface="Segoe UI" panose="020B0502040204020203" pitchFamily="34" charset="0"/>
                <a:cs typeface="Segoe UI" panose="020B0502040204020203" pitchFamily="34" charset="0"/>
              </a:defRPr>
            </a:lvl4pPr>
            <a:lvl5pPr>
              <a:lnSpc>
                <a:spcPct val="100000"/>
              </a:lnSpc>
              <a:defRPr>
                <a:solidFill>
                  <a:schemeClr val="tx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b="0" smtClean="0">
                <a:solidFill>
                  <a:prstClr val="white">
                    <a:alpha val="20000"/>
                  </a:prstClr>
                </a:solidFill>
                <a:latin typeface="Segoe UI Semibold" panose="020B0702040204020203" pitchFamily="34" charset="0"/>
                <a:cs typeface="Segoe UI Semibold" panose="020B0702040204020203" pitchFamily="34" charset="0"/>
              </a:rPr>
              <a:pPr/>
              <a:t>‹#›</a:t>
            </a:fld>
            <a:endParaRPr lang="en-NZ" b="0" dirty="0">
              <a:solidFill>
                <a:prstClr val="white">
                  <a:alpha val="20000"/>
                </a:prstClr>
              </a:solidFill>
              <a:latin typeface="Segoe UI Semibold" panose="020B0702040204020203" pitchFamily="34" charset="0"/>
              <a:cs typeface="Segoe UI Semibold" panose="020B0702040204020203" pitchFamily="34" charset="0"/>
            </a:endParaRPr>
          </a:p>
        </p:txBody>
      </p:sp>
      <p:sp>
        <p:nvSpPr>
          <p:cNvPr id="4" name="Content Placeholder 3"/>
          <p:cNvSpPr>
            <a:spLocks noGrp="1"/>
          </p:cNvSpPr>
          <p:nvPr>
            <p:ph sz="quarter" idx="10"/>
          </p:nvPr>
        </p:nvSpPr>
        <p:spPr>
          <a:xfrm>
            <a:off x="234668" y="1872613"/>
            <a:ext cx="3960000" cy="3960000"/>
          </a:xfrm>
          <a:prstGeom prst="ellipse">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7455" y="490270"/>
            <a:ext cx="750823" cy="302362"/>
          </a:xfrm>
          <a:prstGeom prst="rect">
            <a:avLst/>
          </a:prstGeom>
        </p:spPr>
      </p:pic>
    </p:spTree>
    <p:extLst>
      <p:ext uri="{BB962C8B-B14F-4D97-AF65-F5344CB8AC3E}">
        <p14:creationId xmlns:p14="http://schemas.microsoft.com/office/powerpoint/2010/main" val="1985956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column yellow">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26"/>
            <a:ext cx="12198097" cy="6854574"/>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 name="Title 1"/>
          <p:cNvSpPr>
            <a:spLocks noGrp="1"/>
          </p:cNvSpPr>
          <p:nvPr>
            <p:ph type="title"/>
          </p:nvPr>
        </p:nvSpPr>
        <p:spPr>
          <a:xfrm>
            <a:off x="4320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b="0" smtClean="0">
                <a:solidFill>
                  <a:prstClr val="white">
                    <a:alpha val="20000"/>
                  </a:prstClr>
                </a:solidFill>
                <a:latin typeface="Segoe UI Semibold" panose="020B0702040204020203" pitchFamily="34" charset="0"/>
                <a:cs typeface="Segoe UI Semibold" panose="020B0702040204020203" pitchFamily="34" charset="0"/>
              </a:rPr>
              <a:pPr/>
              <a:t>‹#›</a:t>
            </a:fld>
            <a:endParaRPr lang="en-NZ" b="0" dirty="0">
              <a:solidFill>
                <a:prstClr val="white">
                  <a:alpha val="20000"/>
                </a:prst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432000" y="1825625"/>
            <a:ext cx="105156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7455" y="490270"/>
            <a:ext cx="750823" cy="302362"/>
          </a:xfrm>
          <a:prstGeom prst="rect">
            <a:avLst/>
          </a:prstGeom>
        </p:spPr>
      </p:pic>
    </p:spTree>
    <p:extLst>
      <p:ext uri="{BB962C8B-B14F-4D97-AF65-F5344CB8AC3E}">
        <p14:creationId xmlns:p14="http://schemas.microsoft.com/office/powerpoint/2010/main" val="3313793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inset yellow">
    <p:spTree>
      <p:nvGrpSpPr>
        <p:cNvPr id="1" name=""/>
        <p:cNvGrpSpPr/>
        <p:nvPr/>
      </p:nvGrpSpPr>
      <p:grpSpPr>
        <a:xfrm>
          <a:off x="0" y="0"/>
          <a:ext cx="0" cy="0"/>
          <a:chOff x="0" y="0"/>
          <a:chExt cx="0" cy="0"/>
        </a:xfrm>
      </p:grpSpPr>
      <p:sp>
        <p:nvSpPr>
          <p:cNvPr id="12" name="Round Single Corner Rectangle 11"/>
          <p:cNvSpPr/>
          <p:nvPr userDrawn="1"/>
        </p:nvSpPr>
        <p:spPr>
          <a:xfrm rot="10800000" flipH="1">
            <a:off x="324000" y="324000"/>
            <a:ext cx="11545200" cy="6210000"/>
          </a:xfrm>
          <a:prstGeom prst="round1Rect">
            <a:avLst>
              <a:gd name="adj" fmla="val 10516"/>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 name="Round Single Corner Rectangle 13"/>
          <p:cNvSpPr/>
          <p:nvPr userDrawn="1"/>
        </p:nvSpPr>
        <p:spPr>
          <a:xfrm rot="10800000">
            <a:off x="5349240" y="1458153"/>
            <a:ext cx="6842760"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 name="Title 1"/>
          <p:cNvSpPr>
            <a:spLocks noGrp="1"/>
          </p:cNvSpPr>
          <p:nvPr>
            <p:ph type="title"/>
          </p:nvPr>
        </p:nvSpPr>
        <p:spPr>
          <a:xfrm>
            <a:off x="720564"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720564" y="1825625"/>
            <a:ext cx="4305876" cy="4154943"/>
          </a:xfrm>
          <a:prstGeom prst="rect">
            <a:avLst/>
          </a:prstGeom>
        </p:spPr>
        <p:txBody>
          <a:bodyPr/>
          <a:lstStyle>
            <a:lvl1pPr>
              <a:lnSpc>
                <a:spcPct val="100000"/>
              </a:lnSpc>
              <a:defRPr>
                <a:solidFill>
                  <a:schemeClr val="tx1"/>
                </a:solidFill>
                <a:latin typeface="Segoe UI" panose="020B0502040204020203" pitchFamily="34" charset="0"/>
                <a:cs typeface="Segoe UI" panose="020B0502040204020203" pitchFamily="34" charset="0"/>
              </a:defRPr>
            </a:lvl1pPr>
            <a:lvl2pPr marL="457200" indent="0">
              <a:lnSpc>
                <a:spcPct val="100000"/>
              </a:lnSpc>
              <a:buNone/>
              <a:defRPr>
                <a:solidFill>
                  <a:schemeClr val="tx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12576517" y="1681089"/>
            <a:ext cx="1219200" cy="914400"/>
          </a:xfrm>
          <a:prstGeom prst="rect">
            <a:avLst/>
          </a:prstGeom>
        </p:spPr>
        <p:txBody>
          <a:bodyPr vert="horz" wrap="none" lIns="91440" tIns="45720" rIns="91440" bIns="45720" rtlCol="0">
            <a:normAutofit/>
          </a:bodyPr>
          <a:lstStyle/>
          <a:p>
            <a:pPr>
              <a:lnSpc>
                <a:spcPct val="150000"/>
              </a:lnSpc>
            </a:pPr>
            <a:endParaRPr lang="en-NZ" dirty="0">
              <a:solidFill>
                <a:prstClr val="black"/>
              </a:solidFill>
            </a:endParaRPr>
          </a:p>
        </p:txBody>
      </p:sp>
      <p:sp>
        <p:nvSpPr>
          <p:cNvPr id="21" name="Text Placeholder 20"/>
          <p:cNvSpPr>
            <a:spLocks noGrp="1"/>
          </p:cNvSpPr>
          <p:nvPr>
            <p:ph type="body" sz="quarter" idx="10"/>
          </p:nvPr>
        </p:nvSpPr>
        <p:spPr>
          <a:xfrm>
            <a:off x="5897332" y="5794375"/>
            <a:ext cx="5532119" cy="551318"/>
          </a:xfrm>
          <a:prstGeom prst="rect">
            <a:avLst/>
          </a:prstGeom>
        </p:spPr>
        <p:txBody>
          <a:bodyPr>
            <a:noAutofit/>
          </a:bodyPr>
          <a:lstStyle>
            <a:lvl1pPr marL="0" indent="0">
              <a:buFontTx/>
              <a:buNone/>
              <a:defRPr sz="1200">
                <a:solidFill>
                  <a:schemeClr val="tx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a:t>Click to edit Master text styles</a:t>
            </a:r>
          </a:p>
        </p:txBody>
      </p:sp>
      <p:sp>
        <p:nvSpPr>
          <p:cNvPr id="2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b="0" smtClean="0">
                <a:solidFill>
                  <a:prstClr val="white">
                    <a:alpha val="20000"/>
                  </a:prstClr>
                </a:solidFill>
                <a:latin typeface="Segoe UI Semibold" panose="020B0702040204020203" pitchFamily="34" charset="0"/>
                <a:cs typeface="Segoe UI Semibold" panose="020B0702040204020203" pitchFamily="34" charset="0"/>
              </a:rPr>
              <a:pPr/>
              <a:t>‹#›</a:t>
            </a:fld>
            <a:endParaRPr lang="en-NZ" b="0" dirty="0">
              <a:solidFill>
                <a:prstClr val="white">
                  <a:alpha val="20000"/>
                </a:prst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5566786" y="1681164"/>
            <a:ext cx="6193213" cy="369093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7455" y="490270"/>
            <a:ext cx="750823" cy="302362"/>
          </a:xfrm>
          <a:prstGeom prst="rect">
            <a:avLst/>
          </a:prstGeom>
        </p:spPr>
      </p:pic>
    </p:spTree>
    <p:extLst>
      <p:ext uri="{BB962C8B-B14F-4D97-AF65-F5344CB8AC3E}">
        <p14:creationId xmlns:p14="http://schemas.microsoft.com/office/powerpoint/2010/main" val="152584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44E7FDB-6D15-440D-AC3E-96D935C69EE2}" type="datetimeFigureOut">
              <a:rPr lang="en-NZ" smtClean="0"/>
              <a:t>26/08/2019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EE1EE76-063E-446C-A907-4B3E52EFF637}" type="slidenum">
              <a:rPr lang="en-NZ" smtClean="0"/>
              <a:t>‹#›</a:t>
            </a:fld>
            <a:endParaRPr lang="en-NZ"/>
          </a:p>
        </p:txBody>
      </p:sp>
    </p:spTree>
    <p:extLst>
      <p:ext uri="{BB962C8B-B14F-4D97-AF65-F5344CB8AC3E}">
        <p14:creationId xmlns:p14="http://schemas.microsoft.com/office/powerpoint/2010/main" val="204767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E7FDB-6D15-440D-AC3E-96D935C69EE2}" type="datetimeFigureOut">
              <a:rPr lang="en-NZ" smtClean="0"/>
              <a:t>26/08/2019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EE1EE76-063E-446C-A907-4B3E52EFF637}" type="slidenum">
              <a:rPr lang="en-NZ" smtClean="0"/>
              <a:t>‹#›</a:t>
            </a:fld>
            <a:endParaRPr lang="en-NZ"/>
          </a:p>
        </p:txBody>
      </p:sp>
    </p:spTree>
    <p:extLst>
      <p:ext uri="{BB962C8B-B14F-4D97-AF65-F5344CB8AC3E}">
        <p14:creationId xmlns:p14="http://schemas.microsoft.com/office/powerpoint/2010/main" val="257931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944E7FDB-6D15-440D-AC3E-96D935C69EE2}" type="datetimeFigureOut">
              <a:rPr lang="en-NZ" smtClean="0"/>
              <a:t>26/08/2019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EE1EE76-063E-446C-A907-4B3E52EFF637}" type="slidenum">
              <a:rPr lang="en-NZ" smtClean="0"/>
              <a:t>‹#›</a:t>
            </a:fld>
            <a:endParaRPr lang="en-NZ"/>
          </a:p>
        </p:txBody>
      </p:sp>
    </p:spTree>
    <p:extLst>
      <p:ext uri="{BB962C8B-B14F-4D97-AF65-F5344CB8AC3E}">
        <p14:creationId xmlns:p14="http://schemas.microsoft.com/office/powerpoint/2010/main" val="3146879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944E7FDB-6D15-440D-AC3E-96D935C69EE2}" type="datetimeFigureOut">
              <a:rPr lang="en-NZ" smtClean="0"/>
              <a:t>26/08/2019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CEE1EE76-063E-446C-A907-4B3E52EFF637}" type="slidenum">
              <a:rPr lang="en-NZ" smtClean="0"/>
              <a:t>‹#›</a:t>
            </a:fld>
            <a:endParaRPr lang="en-NZ"/>
          </a:p>
        </p:txBody>
      </p:sp>
    </p:spTree>
    <p:extLst>
      <p:ext uri="{BB962C8B-B14F-4D97-AF65-F5344CB8AC3E}">
        <p14:creationId xmlns:p14="http://schemas.microsoft.com/office/powerpoint/2010/main" val="200504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944E7FDB-6D15-440D-AC3E-96D935C69EE2}" type="datetimeFigureOut">
              <a:rPr lang="en-NZ" smtClean="0"/>
              <a:t>26/08/2019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CEE1EE76-063E-446C-A907-4B3E52EFF637}" type="slidenum">
              <a:rPr lang="en-NZ" smtClean="0"/>
              <a:t>‹#›</a:t>
            </a:fld>
            <a:endParaRPr lang="en-NZ"/>
          </a:p>
        </p:txBody>
      </p:sp>
    </p:spTree>
    <p:extLst>
      <p:ext uri="{BB962C8B-B14F-4D97-AF65-F5344CB8AC3E}">
        <p14:creationId xmlns:p14="http://schemas.microsoft.com/office/powerpoint/2010/main" val="1953870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E7FDB-6D15-440D-AC3E-96D935C69EE2}" type="datetimeFigureOut">
              <a:rPr lang="en-NZ" smtClean="0"/>
              <a:t>26/08/2019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CEE1EE76-063E-446C-A907-4B3E52EFF637}" type="slidenum">
              <a:rPr lang="en-NZ" smtClean="0"/>
              <a:t>‹#›</a:t>
            </a:fld>
            <a:endParaRPr lang="en-NZ"/>
          </a:p>
        </p:txBody>
      </p:sp>
    </p:spTree>
    <p:extLst>
      <p:ext uri="{BB962C8B-B14F-4D97-AF65-F5344CB8AC3E}">
        <p14:creationId xmlns:p14="http://schemas.microsoft.com/office/powerpoint/2010/main" val="382615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4E7FDB-6D15-440D-AC3E-96D935C69EE2}" type="datetimeFigureOut">
              <a:rPr lang="en-NZ" smtClean="0"/>
              <a:t>26/08/2019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EE1EE76-063E-446C-A907-4B3E52EFF637}" type="slidenum">
              <a:rPr lang="en-NZ" smtClean="0"/>
              <a:t>‹#›</a:t>
            </a:fld>
            <a:endParaRPr lang="en-NZ"/>
          </a:p>
        </p:txBody>
      </p:sp>
    </p:spTree>
    <p:extLst>
      <p:ext uri="{BB962C8B-B14F-4D97-AF65-F5344CB8AC3E}">
        <p14:creationId xmlns:p14="http://schemas.microsoft.com/office/powerpoint/2010/main" val="220347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4E7FDB-6D15-440D-AC3E-96D935C69EE2}" type="datetimeFigureOut">
              <a:rPr lang="en-NZ" smtClean="0"/>
              <a:t>26/08/2019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EE1EE76-063E-446C-A907-4B3E52EFF637}" type="slidenum">
              <a:rPr lang="en-NZ" smtClean="0"/>
              <a:t>‹#›</a:t>
            </a:fld>
            <a:endParaRPr lang="en-NZ"/>
          </a:p>
        </p:txBody>
      </p:sp>
    </p:spTree>
    <p:extLst>
      <p:ext uri="{BB962C8B-B14F-4D97-AF65-F5344CB8AC3E}">
        <p14:creationId xmlns:p14="http://schemas.microsoft.com/office/powerpoint/2010/main" val="729123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7FDB-6D15-440D-AC3E-96D935C69EE2}" type="datetimeFigureOut">
              <a:rPr lang="en-NZ" smtClean="0"/>
              <a:t>26/08/2019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1EE76-063E-446C-A907-4B3E52EFF637}" type="slidenum">
              <a:rPr lang="en-NZ" smtClean="0"/>
              <a:t>‹#›</a:t>
            </a:fld>
            <a:endParaRPr lang="en-NZ"/>
          </a:p>
        </p:txBody>
      </p:sp>
    </p:spTree>
    <p:extLst>
      <p:ext uri="{BB962C8B-B14F-4D97-AF65-F5344CB8AC3E}">
        <p14:creationId xmlns:p14="http://schemas.microsoft.com/office/powerpoint/2010/main" val="1940107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www.health.govt.nz/mhap"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consult.health.govt.nz/maori-health/mhap/"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www.health.govt.nz/MHAP"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www.health.govt.nz/mhap"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8536-EF51-424A-8B0F-A46010ADA345}"/>
              </a:ext>
            </a:extLst>
          </p:cNvPr>
          <p:cNvSpPr>
            <a:spLocks noGrp="1"/>
          </p:cNvSpPr>
          <p:nvPr>
            <p:ph type="ctrTitle"/>
          </p:nvPr>
        </p:nvSpPr>
        <p:spPr/>
        <p:txBody>
          <a:bodyPr/>
          <a:lstStyle/>
          <a:p>
            <a:r>
              <a:rPr lang="en-NZ" dirty="0"/>
              <a:t>He Korowai Oranga: Māori Health Strategy</a:t>
            </a:r>
            <a:br>
              <a:rPr lang="en-NZ" dirty="0"/>
            </a:br>
            <a:r>
              <a:rPr lang="en-NZ" dirty="0"/>
              <a:t>Background Information</a:t>
            </a:r>
          </a:p>
        </p:txBody>
      </p:sp>
      <p:sp>
        <p:nvSpPr>
          <p:cNvPr id="3" name="Subtitle 2">
            <a:extLst>
              <a:ext uri="{FF2B5EF4-FFF2-40B4-BE49-F238E27FC236}">
                <a16:creationId xmlns:a16="http://schemas.microsoft.com/office/drawing/2014/main" id="{0DB936CB-0F1E-4935-AAA4-FA8C2436CF39}"/>
              </a:ext>
            </a:extLst>
          </p:cNvPr>
          <p:cNvSpPr>
            <a:spLocks noGrp="1"/>
          </p:cNvSpPr>
          <p:nvPr>
            <p:ph type="subTitle" idx="1"/>
          </p:nvPr>
        </p:nvSpPr>
        <p:spPr/>
        <p:txBody>
          <a:bodyPr/>
          <a:lstStyle/>
          <a:p>
            <a:r>
              <a:rPr lang="en-NZ" dirty="0"/>
              <a:t>2020 - 2025</a:t>
            </a:r>
          </a:p>
        </p:txBody>
      </p:sp>
    </p:spTree>
    <p:extLst>
      <p:ext uri="{BB962C8B-B14F-4D97-AF65-F5344CB8AC3E}">
        <p14:creationId xmlns:p14="http://schemas.microsoft.com/office/powerpoint/2010/main" val="40973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365127"/>
            <a:ext cx="10515600" cy="642263"/>
          </a:xfrm>
        </p:spPr>
        <p:txBody>
          <a:bodyPr>
            <a:noAutofit/>
          </a:bodyPr>
          <a:lstStyle/>
          <a:p>
            <a:r>
              <a:rPr lang="en-NZ" dirty="0"/>
              <a:t>Implementing He Korowai </a:t>
            </a:r>
            <a:r>
              <a:rPr lang="en-NZ" dirty="0" err="1"/>
              <a:t>Oranga</a:t>
            </a:r>
            <a:r>
              <a:rPr lang="en-NZ" dirty="0"/>
              <a:t>: </a:t>
            </a:r>
            <a:r>
              <a:rPr lang="en-NZ" dirty="0" err="1"/>
              <a:t>Whakatātaka</a:t>
            </a:r>
            <a:r>
              <a:rPr lang="en-NZ" dirty="0"/>
              <a:t> and </a:t>
            </a:r>
            <a:r>
              <a:rPr lang="en-NZ" dirty="0" err="1"/>
              <a:t>Whakatātaka</a:t>
            </a:r>
            <a:r>
              <a:rPr lang="en-NZ" dirty="0"/>
              <a:t> </a:t>
            </a:r>
            <a:r>
              <a:rPr lang="en-NZ" dirty="0" err="1"/>
              <a:t>Tuarua</a:t>
            </a:r>
            <a:endParaRPr lang="en-NZ" dirty="0"/>
          </a:p>
        </p:txBody>
      </p:sp>
      <p:sp>
        <p:nvSpPr>
          <p:cNvPr id="3" name="Content Placeholder 2"/>
          <p:cNvSpPr>
            <a:spLocks noGrp="1"/>
          </p:cNvSpPr>
          <p:nvPr>
            <p:ph idx="1"/>
          </p:nvPr>
        </p:nvSpPr>
        <p:spPr>
          <a:xfrm>
            <a:off x="432000" y="1239864"/>
            <a:ext cx="10515600" cy="4644101"/>
          </a:xfrm>
        </p:spPr>
        <p:txBody>
          <a:bodyPr numCol="1">
            <a:noAutofit/>
          </a:bodyPr>
          <a:lstStyle/>
          <a:p>
            <a:pPr marL="0" indent="0">
              <a:buNone/>
            </a:pPr>
            <a:r>
              <a:rPr lang="en-NZ" sz="2200" dirty="0"/>
              <a:t>The implementation of He Korowai </a:t>
            </a:r>
            <a:r>
              <a:rPr lang="en-NZ" sz="2200" dirty="0" err="1"/>
              <a:t>Oranga</a:t>
            </a:r>
            <a:r>
              <a:rPr lang="en-NZ" sz="2200" dirty="0"/>
              <a:t> is the responsibility of the whole health and disability sector.</a:t>
            </a:r>
          </a:p>
          <a:p>
            <a:pPr marL="0" indent="0">
              <a:buNone/>
            </a:pPr>
            <a:r>
              <a:rPr lang="en-NZ" sz="2200" dirty="0"/>
              <a:t>Two Māori Health Action Plans were developed to guide the implementation of the original He Korowai </a:t>
            </a:r>
            <a:r>
              <a:rPr lang="en-NZ" sz="2200" dirty="0" err="1"/>
              <a:t>Oranga</a:t>
            </a:r>
            <a:r>
              <a:rPr lang="en-NZ" sz="2200" dirty="0"/>
              <a:t>: </a:t>
            </a:r>
            <a:r>
              <a:rPr lang="en-NZ" sz="2200" i="1" dirty="0" err="1"/>
              <a:t>Whakatātaka</a:t>
            </a:r>
            <a:r>
              <a:rPr lang="en-NZ" sz="2200" i="1" dirty="0"/>
              <a:t> Māori health action plan 2002-2005, </a:t>
            </a:r>
            <a:r>
              <a:rPr lang="en-NZ" sz="2200" dirty="0"/>
              <a:t>and</a:t>
            </a:r>
            <a:r>
              <a:rPr lang="en-NZ" sz="2200" i="1" dirty="0"/>
              <a:t> </a:t>
            </a:r>
            <a:r>
              <a:rPr lang="en-NZ" sz="2200" i="1" dirty="0" err="1"/>
              <a:t>Whakatātaka</a:t>
            </a:r>
            <a:r>
              <a:rPr lang="en-NZ" sz="2200" i="1" dirty="0"/>
              <a:t> </a:t>
            </a:r>
            <a:r>
              <a:rPr lang="en-NZ" sz="2200" i="1" dirty="0" err="1"/>
              <a:t>Tuarua</a:t>
            </a:r>
            <a:r>
              <a:rPr lang="en-NZ" sz="2200" i="1" dirty="0"/>
              <a:t>: Māori health action plan (2006-2011)</a:t>
            </a:r>
            <a:r>
              <a:rPr lang="en-NZ" sz="2200" dirty="0"/>
              <a:t>. </a:t>
            </a:r>
          </a:p>
          <a:p>
            <a:pPr marL="0" indent="0">
              <a:buNone/>
            </a:pPr>
            <a:r>
              <a:rPr lang="en-NZ" sz="2200" dirty="0" err="1"/>
              <a:t>Whakatātaka</a:t>
            </a:r>
            <a:r>
              <a:rPr lang="en-NZ" sz="2200" dirty="0"/>
              <a:t> was used by the Ministry and DHBs to inform planning, resource prioritisation, and service development. </a:t>
            </a:r>
            <a:r>
              <a:rPr lang="en-NZ" sz="2200" dirty="0" err="1"/>
              <a:t>Whakatātaka</a:t>
            </a:r>
            <a:r>
              <a:rPr lang="en-NZ" sz="2200" dirty="0"/>
              <a:t> established a firm foundation for the health and disability sector to work towards improved health outcomes for Māori.</a:t>
            </a:r>
          </a:p>
        </p:txBody>
      </p:sp>
    </p:spTree>
    <p:extLst>
      <p:ext uri="{BB962C8B-B14F-4D97-AF65-F5344CB8AC3E}">
        <p14:creationId xmlns:p14="http://schemas.microsoft.com/office/powerpoint/2010/main" val="62090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365127"/>
            <a:ext cx="10515600" cy="642263"/>
          </a:xfrm>
        </p:spPr>
        <p:txBody>
          <a:bodyPr>
            <a:noAutofit/>
          </a:bodyPr>
          <a:lstStyle/>
          <a:p>
            <a:r>
              <a:rPr lang="en-NZ" dirty="0"/>
              <a:t>Implementing He Korowai </a:t>
            </a:r>
            <a:r>
              <a:rPr lang="en-NZ" dirty="0" err="1"/>
              <a:t>Oranga</a:t>
            </a:r>
            <a:r>
              <a:rPr lang="en-NZ" dirty="0"/>
              <a:t>: </a:t>
            </a:r>
            <a:r>
              <a:rPr lang="en-NZ" dirty="0" err="1"/>
              <a:t>Whakatātaka</a:t>
            </a:r>
            <a:r>
              <a:rPr lang="en-NZ" dirty="0"/>
              <a:t> and </a:t>
            </a:r>
            <a:r>
              <a:rPr lang="en-NZ" dirty="0" err="1"/>
              <a:t>Whakatātaka</a:t>
            </a:r>
            <a:r>
              <a:rPr lang="en-NZ" dirty="0"/>
              <a:t> </a:t>
            </a:r>
            <a:r>
              <a:rPr lang="en-NZ" dirty="0" err="1"/>
              <a:t>Tuarua</a:t>
            </a:r>
            <a:endParaRPr lang="en-NZ" dirty="0"/>
          </a:p>
        </p:txBody>
      </p:sp>
      <p:sp>
        <p:nvSpPr>
          <p:cNvPr id="3" name="Content Placeholder 2"/>
          <p:cNvSpPr>
            <a:spLocks noGrp="1"/>
          </p:cNvSpPr>
          <p:nvPr>
            <p:ph idx="1"/>
          </p:nvPr>
        </p:nvSpPr>
        <p:spPr>
          <a:xfrm>
            <a:off x="432000" y="1611824"/>
            <a:ext cx="10515600" cy="4262033"/>
          </a:xfrm>
        </p:spPr>
        <p:txBody>
          <a:bodyPr numCol="1">
            <a:noAutofit/>
          </a:bodyPr>
          <a:lstStyle/>
          <a:p>
            <a:pPr marL="0" indent="0">
              <a:buNone/>
            </a:pPr>
            <a:r>
              <a:rPr lang="en-NZ" sz="2400" dirty="0"/>
              <a:t>During the refresh of He Korowai </a:t>
            </a:r>
            <a:r>
              <a:rPr lang="en-NZ" sz="2400" dirty="0" err="1"/>
              <a:t>Oranga</a:t>
            </a:r>
            <a:r>
              <a:rPr lang="en-NZ" sz="2400" dirty="0"/>
              <a:t> in 2014, the Ministry did not develop a Māori health action plan to support its continued implementation. </a:t>
            </a:r>
          </a:p>
          <a:p>
            <a:pPr marL="0" indent="0">
              <a:buNone/>
            </a:pPr>
            <a:r>
              <a:rPr lang="en-NZ" sz="2400" dirty="0"/>
              <a:t>Since 2014, progress against the elements, directions, threads and pathways of He Korowai </a:t>
            </a:r>
            <a:r>
              <a:rPr lang="en-NZ" sz="2400" dirty="0" err="1"/>
              <a:t>Oranga</a:t>
            </a:r>
            <a:r>
              <a:rPr lang="en-NZ" sz="2400" dirty="0"/>
              <a:t> have been difficult to measure and monitor, particularly for DHB accountability and quality improvement processes. </a:t>
            </a:r>
          </a:p>
        </p:txBody>
      </p:sp>
    </p:spTree>
    <p:extLst>
      <p:ext uri="{BB962C8B-B14F-4D97-AF65-F5344CB8AC3E}">
        <p14:creationId xmlns:p14="http://schemas.microsoft.com/office/powerpoint/2010/main" val="747150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365127"/>
            <a:ext cx="10515600" cy="642263"/>
          </a:xfrm>
        </p:spPr>
        <p:txBody>
          <a:bodyPr>
            <a:noAutofit/>
          </a:bodyPr>
          <a:lstStyle/>
          <a:p>
            <a:r>
              <a:rPr lang="en-NZ" dirty="0"/>
              <a:t>Implementing He Korowai </a:t>
            </a:r>
            <a:r>
              <a:rPr lang="en-NZ" dirty="0" err="1"/>
              <a:t>Oranga</a:t>
            </a:r>
            <a:r>
              <a:rPr lang="en-NZ" dirty="0"/>
              <a:t>: </a:t>
            </a:r>
            <a:r>
              <a:rPr lang="en-NZ" dirty="0" err="1"/>
              <a:t>Whakatātaka</a:t>
            </a:r>
            <a:r>
              <a:rPr lang="en-NZ" dirty="0"/>
              <a:t> and </a:t>
            </a:r>
            <a:r>
              <a:rPr lang="en-NZ" dirty="0" err="1"/>
              <a:t>Whakatātaka</a:t>
            </a:r>
            <a:r>
              <a:rPr lang="en-NZ" dirty="0"/>
              <a:t> </a:t>
            </a:r>
            <a:r>
              <a:rPr lang="en-NZ" dirty="0" err="1"/>
              <a:t>Tuarua</a:t>
            </a:r>
            <a:endParaRPr lang="en-NZ" dirty="0"/>
          </a:p>
        </p:txBody>
      </p:sp>
      <p:sp>
        <p:nvSpPr>
          <p:cNvPr id="3" name="Content Placeholder 2"/>
          <p:cNvSpPr>
            <a:spLocks noGrp="1"/>
          </p:cNvSpPr>
          <p:nvPr>
            <p:ph idx="1"/>
          </p:nvPr>
        </p:nvSpPr>
        <p:spPr>
          <a:xfrm>
            <a:off x="432000" y="1363851"/>
            <a:ext cx="10515600" cy="4262033"/>
          </a:xfrm>
        </p:spPr>
        <p:txBody>
          <a:bodyPr numCol="1">
            <a:noAutofit/>
          </a:bodyPr>
          <a:lstStyle/>
          <a:p>
            <a:pPr marL="0" indent="0">
              <a:buNone/>
            </a:pPr>
            <a:r>
              <a:rPr lang="en-NZ" sz="2400" dirty="0"/>
              <a:t>Reflecting on the previous action plans is integral to developing the new Action Plan. The successful implementation of a new Action Plan will influence improved health outcomes for Māori, now and with an eye to the future. This will require: </a:t>
            </a:r>
            <a:br>
              <a:rPr lang="en-NZ" sz="2400" dirty="0"/>
            </a:br>
            <a:endParaRPr lang="en-NZ" sz="2400" dirty="0"/>
          </a:p>
          <a:p>
            <a:pPr lvl="1"/>
            <a:r>
              <a:rPr lang="en-NZ" dirty="0"/>
              <a:t>increased investment and prioritised resources </a:t>
            </a:r>
          </a:p>
          <a:p>
            <a:pPr lvl="1"/>
            <a:r>
              <a:rPr lang="en-NZ" dirty="0"/>
              <a:t>better, stronger and more sustained leadership </a:t>
            </a:r>
          </a:p>
          <a:p>
            <a:pPr lvl="1"/>
            <a:r>
              <a:rPr lang="en-NZ" dirty="0"/>
              <a:t>increased sector and community ownership to drive action</a:t>
            </a:r>
          </a:p>
          <a:p>
            <a:pPr lvl="1"/>
            <a:r>
              <a:rPr lang="en-NZ" dirty="0"/>
              <a:t>interventions aimed at addressing priority areas for Māori</a:t>
            </a:r>
          </a:p>
          <a:p>
            <a:pPr lvl="1"/>
            <a:r>
              <a:rPr lang="en-NZ" dirty="0"/>
              <a:t>new knowledge and insights from health interventions that are established </a:t>
            </a:r>
          </a:p>
          <a:p>
            <a:pPr lvl="1"/>
            <a:r>
              <a:rPr lang="en-NZ" dirty="0"/>
              <a:t>ongoing monitoring and evaluation of progress against the actions</a:t>
            </a:r>
          </a:p>
        </p:txBody>
      </p:sp>
    </p:spTree>
    <p:extLst>
      <p:ext uri="{BB962C8B-B14F-4D97-AF65-F5344CB8AC3E}">
        <p14:creationId xmlns:p14="http://schemas.microsoft.com/office/powerpoint/2010/main" val="1164245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2E0C9B-0587-4C9F-ACF8-9D04D21A040F}"/>
              </a:ext>
            </a:extLst>
          </p:cNvPr>
          <p:cNvPicPr>
            <a:picLocks noChangeAspect="1"/>
          </p:cNvPicPr>
          <p:nvPr/>
        </p:nvPicPr>
        <p:blipFill rotWithShape="1">
          <a:blip r:embed="rId3"/>
          <a:srcRect t="7205" b="23988"/>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le 3"/>
          <p:cNvSpPr>
            <a:spLocks noGrp="1"/>
          </p:cNvSpPr>
          <p:nvPr>
            <p:ph type="ctrTitle"/>
          </p:nvPr>
        </p:nvSpPr>
        <p:spPr>
          <a:xfrm>
            <a:off x="709448" y="1913949"/>
            <a:ext cx="4409089" cy="1342751"/>
          </a:xfrm>
        </p:spPr>
        <p:txBody>
          <a:bodyPr vert="horz" lIns="91440" tIns="45720" rIns="91440" bIns="45720" rtlCol="0" anchor="ctr">
            <a:normAutofit/>
          </a:bodyPr>
          <a:lstStyle/>
          <a:p>
            <a:pPr algn="ctr"/>
            <a:r>
              <a:rPr lang="en-US" sz="4400" dirty="0">
                <a:latin typeface="+mj-lt"/>
                <a:cs typeface="+mj-cs"/>
              </a:rPr>
              <a:t>Where are we now?</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Subtitle 4"/>
          <p:cNvSpPr>
            <a:spLocks noGrp="1"/>
          </p:cNvSpPr>
          <p:nvPr>
            <p:ph type="subTitle" idx="1"/>
          </p:nvPr>
        </p:nvSpPr>
        <p:spPr>
          <a:xfrm>
            <a:off x="525516" y="3417573"/>
            <a:ext cx="4593021" cy="2619839"/>
          </a:xfrm>
        </p:spPr>
        <p:txBody>
          <a:bodyPr vert="horz" lIns="91440" tIns="45720" rIns="91440" bIns="45720" rtlCol="0" anchor="ctr">
            <a:normAutofit/>
          </a:bodyPr>
          <a:lstStyle/>
          <a:p>
            <a:pPr marL="457200" indent="-228600">
              <a:buFont typeface="Arial" panose="020B0604020202020204" pitchFamily="34" charset="0"/>
              <a:buChar char="•"/>
            </a:pPr>
            <a:r>
              <a:rPr lang="en-US" sz="1800" dirty="0">
                <a:latin typeface="+mn-lt"/>
                <a:cs typeface="+mn-cs"/>
              </a:rPr>
              <a:t>A new Māori Health Action Plan</a:t>
            </a:r>
          </a:p>
          <a:p>
            <a:pPr marL="457200" indent="-228600">
              <a:buFont typeface="Arial" panose="020B0604020202020204" pitchFamily="34" charset="0"/>
              <a:buChar char="•"/>
            </a:pPr>
            <a:r>
              <a:rPr lang="en-US" sz="1800" dirty="0">
                <a:latin typeface="+mn-lt"/>
                <a:cs typeface="+mn-cs"/>
              </a:rPr>
              <a:t>Māori health status today</a:t>
            </a:r>
          </a:p>
          <a:p>
            <a:pPr marL="457200" indent="-228600">
              <a:buFont typeface="Arial" panose="020B0604020202020204" pitchFamily="34" charset="0"/>
              <a:buChar char="•"/>
            </a:pPr>
            <a:r>
              <a:rPr lang="en-US" sz="1800" dirty="0">
                <a:latin typeface="+mn-lt"/>
                <a:cs typeface="+mn-cs"/>
              </a:rPr>
              <a:t>Māori population trends and projections</a:t>
            </a:r>
          </a:p>
          <a:p>
            <a:pPr marL="457200" indent="-228600">
              <a:buFont typeface="Arial" panose="020B0604020202020204" pitchFamily="34" charset="0"/>
              <a:buChar char="•"/>
            </a:pPr>
            <a:endParaRPr lang="en-US" sz="1800" dirty="0">
              <a:latin typeface="+mn-lt"/>
              <a:cs typeface="+mn-cs"/>
            </a:endParaRPr>
          </a:p>
        </p:txBody>
      </p:sp>
    </p:spTree>
    <p:extLst>
      <p:ext uri="{BB962C8B-B14F-4D97-AF65-F5344CB8AC3E}">
        <p14:creationId xmlns:p14="http://schemas.microsoft.com/office/powerpoint/2010/main" val="1399251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365127"/>
            <a:ext cx="10515600" cy="642263"/>
          </a:xfrm>
        </p:spPr>
        <p:txBody>
          <a:bodyPr/>
          <a:lstStyle/>
          <a:p>
            <a:r>
              <a:rPr lang="en-NZ" dirty="0"/>
              <a:t>A new Māori Health Action Plan</a:t>
            </a:r>
          </a:p>
        </p:txBody>
      </p:sp>
      <p:sp>
        <p:nvSpPr>
          <p:cNvPr id="3" name="Content Placeholder 2"/>
          <p:cNvSpPr>
            <a:spLocks noGrp="1"/>
          </p:cNvSpPr>
          <p:nvPr>
            <p:ph idx="1"/>
          </p:nvPr>
        </p:nvSpPr>
        <p:spPr>
          <a:xfrm>
            <a:off x="432000" y="1131376"/>
            <a:ext cx="10515600" cy="4752589"/>
          </a:xfrm>
        </p:spPr>
        <p:txBody>
          <a:bodyPr numCol="1">
            <a:noAutofit/>
          </a:bodyPr>
          <a:lstStyle/>
          <a:p>
            <a:pPr marL="0" indent="0">
              <a:buNone/>
            </a:pPr>
            <a:r>
              <a:rPr lang="en-NZ" sz="2400" dirty="0"/>
              <a:t>The concept of </a:t>
            </a:r>
            <a:r>
              <a:rPr lang="en-NZ" sz="2400" dirty="0" err="1"/>
              <a:t>pae</a:t>
            </a:r>
            <a:r>
              <a:rPr lang="en-NZ" sz="2400" dirty="0"/>
              <a:t> </a:t>
            </a:r>
            <a:r>
              <a:rPr lang="en-NZ" sz="2400" dirty="0" err="1"/>
              <a:t>ora</a:t>
            </a:r>
            <a:r>
              <a:rPr lang="en-NZ" sz="2400" dirty="0"/>
              <a:t>, and the wider He Korowai </a:t>
            </a:r>
            <a:r>
              <a:rPr lang="en-NZ" sz="2400" dirty="0" err="1"/>
              <a:t>Oranga</a:t>
            </a:r>
            <a:r>
              <a:rPr lang="en-NZ" sz="2400" dirty="0"/>
              <a:t> strategy, continue to resonate strongly with the health and disability sector today. </a:t>
            </a:r>
          </a:p>
          <a:p>
            <a:pPr marL="0" indent="0">
              <a:buNone/>
            </a:pPr>
            <a:r>
              <a:rPr lang="en-NZ" sz="2400" dirty="0"/>
              <a:t>Implementing He Korowai </a:t>
            </a:r>
            <a:r>
              <a:rPr lang="en-NZ" sz="2400" dirty="0" err="1"/>
              <a:t>Oranga</a:t>
            </a:r>
            <a:r>
              <a:rPr lang="en-NZ" sz="2400" dirty="0"/>
              <a:t> will continue to be the responsibility of the whole health and disability sector. As the steward of the health system, the Ministry will be leading this process through the development and implementation of a new Māori Health Action Plan.</a:t>
            </a:r>
          </a:p>
          <a:p>
            <a:pPr marL="0" indent="0">
              <a:buNone/>
            </a:pPr>
            <a:r>
              <a:rPr lang="en-NZ" sz="2400" dirty="0"/>
              <a:t>The new Action Plan will be the first to put He Korowai </a:t>
            </a:r>
            <a:r>
              <a:rPr lang="en-NZ" sz="2400" dirty="0" err="1"/>
              <a:t>Oranga</a:t>
            </a:r>
            <a:r>
              <a:rPr lang="en-NZ" sz="2400" dirty="0"/>
              <a:t> (2014) into action and adopt the overarching aim of </a:t>
            </a:r>
            <a:r>
              <a:rPr lang="en-NZ" sz="2400" dirty="0" err="1"/>
              <a:t>pae</a:t>
            </a:r>
            <a:r>
              <a:rPr lang="en-NZ" sz="2400" dirty="0"/>
              <a:t> </a:t>
            </a:r>
            <a:r>
              <a:rPr lang="en-NZ" sz="2400" dirty="0" err="1"/>
              <a:t>ora</a:t>
            </a:r>
            <a:r>
              <a:rPr lang="en-NZ" sz="2400" dirty="0"/>
              <a:t>. The focus on </a:t>
            </a:r>
            <a:r>
              <a:rPr lang="en-NZ" sz="2400" dirty="0" err="1"/>
              <a:t>pae</a:t>
            </a:r>
            <a:r>
              <a:rPr lang="en-NZ" sz="2400" dirty="0"/>
              <a:t> </a:t>
            </a:r>
            <a:r>
              <a:rPr lang="en-NZ" sz="2400" dirty="0" err="1"/>
              <a:t>ora</a:t>
            </a:r>
            <a:r>
              <a:rPr lang="en-NZ" sz="2400" dirty="0"/>
              <a:t> encourages everyone in the health and disability sector to work collaboratively, to think beyond narrow definitions of health, and to provide high-quality, equitable and effective services. </a:t>
            </a:r>
          </a:p>
        </p:txBody>
      </p:sp>
    </p:spTree>
    <p:extLst>
      <p:ext uri="{BB962C8B-B14F-4D97-AF65-F5344CB8AC3E}">
        <p14:creationId xmlns:p14="http://schemas.microsoft.com/office/powerpoint/2010/main" val="440374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 new Māori Health Action Plan</a:t>
            </a:r>
          </a:p>
        </p:txBody>
      </p:sp>
      <p:sp>
        <p:nvSpPr>
          <p:cNvPr id="3" name="Content Placeholder 2"/>
          <p:cNvSpPr>
            <a:spLocks noGrp="1"/>
          </p:cNvSpPr>
          <p:nvPr>
            <p:ph idx="1"/>
          </p:nvPr>
        </p:nvSpPr>
        <p:spPr>
          <a:xfrm>
            <a:off x="432000" y="1439187"/>
            <a:ext cx="10515600" cy="4058340"/>
          </a:xfrm>
        </p:spPr>
        <p:txBody>
          <a:bodyPr numCol="1">
            <a:normAutofit/>
          </a:bodyPr>
          <a:lstStyle/>
          <a:p>
            <a:pPr marL="0" indent="0">
              <a:buNone/>
            </a:pPr>
            <a:r>
              <a:rPr lang="en-NZ" sz="2400" dirty="0"/>
              <a:t>The purpose of the new Action Plan is two-fold: to affirm Māori approaches and to improve Māori health outcomes. The Action Plan will be an expression of Crown and Māori health priorities and aspirations for health and wellbeing. </a:t>
            </a:r>
          </a:p>
          <a:p>
            <a:pPr marL="0" indent="0">
              <a:buNone/>
            </a:pPr>
            <a:r>
              <a:rPr lang="en-NZ" sz="2400" dirty="0"/>
              <a:t>The new Action Plan needs to consider the place of Māori across the health and disability sector, as consumers, as clinicians, as contributors and decision-makers. </a:t>
            </a:r>
          </a:p>
          <a:p>
            <a:pPr marL="0" indent="0">
              <a:buNone/>
            </a:pPr>
            <a:r>
              <a:rPr lang="en-NZ" sz="2400" dirty="0"/>
              <a:t>There is also a need to recognise and address inequities between Māori and non-Māori health outcomes. </a:t>
            </a:r>
          </a:p>
        </p:txBody>
      </p:sp>
    </p:spTree>
    <p:extLst>
      <p:ext uri="{BB962C8B-B14F-4D97-AF65-F5344CB8AC3E}">
        <p14:creationId xmlns:p14="http://schemas.microsoft.com/office/powerpoint/2010/main" val="721460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Māori health status today</a:t>
            </a:r>
          </a:p>
        </p:txBody>
      </p:sp>
      <p:sp>
        <p:nvSpPr>
          <p:cNvPr id="3" name="Content Placeholder 2"/>
          <p:cNvSpPr>
            <a:spLocks noGrp="1"/>
          </p:cNvSpPr>
          <p:nvPr>
            <p:ph idx="1"/>
          </p:nvPr>
        </p:nvSpPr>
        <p:spPr>
          <a:xfrm>
            <a:off x="432000" y="1329679"/>
            <a:ext cx="10515600" cy="5133114"/>
          </a:xfrm>
        </p:spPr>
        <p:txBody>
          <a:bodyPr numCol="1">
            <a:normAutofit/>
          </a:bodyPr>
          <a:lstStyle/>
          <a:p>
            <a:pPr marL="0" indent="0">
              <a:buNone/>
            </a:pPr>
            <a:r>
              <a:rPr lang="en-NZ" sz="2400" dirty="0"/>
              <a:t>Like all New Zealanders, Māori are living longer than ever before and the life expectancy for Māori has been increasing at a greater rate than non-Māori over the last decade. </a:t>
            </a:r>
          </a:p>
          <a:p>
            <a:pPr marL="0" indent="0">
              <a:buNone/>
            </a:pPr>
            <a:r>
              <a:rPr lang="en-NZ" sz="2400" dirty="0"/>
              <a:t>There are some improvements in Māori access to health care and Māori health outcomes, such as:</a:t>
            </a:r>
          </a:p>
          <a:p>
            <a:pPr lvl="1"/>
            <a:r>
              <a:rPr lang="en-NZ" dirty="0"/>
              <a:t>increased enrolment with community oral health services</a:t>
            </a:r>
          </a:p>
          <a:p>
            <a:pPr lvl="1"/>
            <a:r>
              <a:rPr lang="en-NZ" dirty="0"/>
              <a:t>an increase in at-risk Māori receiving cardio-vascular disease risk assessments</a:t>
            </a:r>
          </a:p>
          <a:p>
            <a:pPr lvl="1"/>
            <a:r>
              <a:rPr lang="en-NZ" dirty="0"/>
              <a:t>decrease in the gap between Māori and non-Māori rates of rheumatic fever. </a:t>
            </a:r>
          </a:p>
          <a:p>
            <a:pPr marL="0" indent="0">
              <a:buNone/>
            </a:pPr>
            <a:r>
              <a:rPr lang="en-NZ" sz="2400" dirty="0"/>
              <a:t>Notably, there is also no current disparity between Māori and non-Māori rates of tuberculosis. </a:t>
            </a:r>
          </a:p>
          <a:p>
            <a:pPr marL="0" indent="0">
              <a:buNone/>
            </a:pPr>
            <a:endParaRPr lang="en-NZ" sz="2400" dirty="0"/>
          </a:p>
          <a:p>
            <a:pPr marL="0" indent="0">
              <a:buNone/>
            </a:pPr>
            <a:endParaRPr lang="en-NZ" dirty="0"/>
          </a:p>
        </p:txBody>
      </p:sp>
      <p:sp>
        <p:nvSpPr>
          <p:cNvPr id="4" name="TextBox 3"/>
          <p:cNvSpPr txBox="1"/>
          <p:nvPr/>
        </p:nvSpPr>
        <p:spPr>
          <a:xfrm>
            <a:off x="5393410" y="5703376"/>
            <a:ext cx="6602278" cy="369332"/>
          </a:xfrm>
          <a:prstGeom prst="rect">
            <a:avLst/>
          </a:prstGeom>
          <a:noFill/>
          <a:ln>
            <a:noFill/>
          </a:ln>
        </p:spPr>
        <p:txBody>
          <a:bodyPr wrap="square" rtlCol="0">
            <a:spAutoFit/>
          </a:bodyPr>
          <a:lstStyle/>
          <a:p>
            <a:r>
              <a:rPr lang="en-NZ" dirty="0"/>
              <a:t>Reference: Ministry of Health. (2019). </a:t>
            </a:r>
            <a:r>
              <a:rPr lang="en-NZ" i="1" dirty="0"/>
              <a:t>Māori Health Trends Reports</a:t>
            </a:r>
          </a:p>
        </p:txBody>
      </p:sp>
    </p:spTree>
    <p:extLst>
      <p:ext uri="{BB962C8B-B14F-4D97-AF65-F5344CB8AC3E}">
        <p14:creationId xmlns:p14="http://schemas.microsoft.com/office/powerpoint/2010/main" val="2389912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Māori health status today</a:t>
            </a:r>
          </a:p>
        </p:txBody>
      </p:sp>
      <p:sp>
        <p:nvSpPr>
          <p:cNvPr id="3" name="Content Placeholder 2"/>
          <p:cNvSpPr>
            <a:spLocks noGrp="1"/>
          </p:cNvSpPr>
          <p:nvPr>
            <p:ph idx="1"/>
          </p:nvPr>
        </p:nvSpPr>
        <p:spPr>
          <a:xfrm>
            <a:off x="432000" y="1329679"/>
            <a:ext cx="10515600" cy="4528679"/>
          </a:xfrm>
        </p:spPr>
        <p:txBody>
          <a:bodyPr numCol="1">
            <a:normAutofit/>
          </a:bodyPr>
          <a:lstStyle/>
          <a:p>
            <a:pPr marL="0" indent="0">
              <a:buNone/>
            </a:pPr>
            <a:r>
              <a:rPr lang="en-NZ" sz="2400" dirty="0"/>
              <a:t>Despite the gains made, we know that the health system is not serving the needs of all New Zealanders to the same extent, and that Māori in particular do not experience the same health outcomes as other New Zealanders. </a:t>
            </a:r>
          </a:p>
          <a:p>
            <a:pPr marL="0" indent="0">
              <a:buNone/>
            </a:pPr>
            <a:r>
              <a:rPr lang="en-NZ" sz="2400" dirty="0"/>
              <a:t>Significant and enduring differences between Māori and non-Māori remain across many health outcomes. For example, Māori have higher rates of avoidable hospitalisations, and higher rates for many health conditions and chronic diseases, including cancer, diabetes, CVD, asthma, and mental illness. </a:t>
            </a:r>
          </a:p>
          <a:p>
            <a:pPr marL="0" indent="0">
              <a:buNone/>
            </a:pPr>
            <a:r>
              <a:rPr lang="en-NZ" sz="2400" dirty="0"/>
              <a:t>Māori are also more likely to be living with a disability than other New Zealanders. These disparities are even greater for younger Māori – particularly </a:t>
            </a:r>
            <a:r>
              <a:rPr lang="en-NZ" sz="2400" dirty="0" err="1"/>
              <a:t>tamariki</a:t>
            </a:r>
            <a:r>
              <a:rPr lang="en-NZ" sz="2400" dirty="0"/>
              <a:t> Māori.</a:t>
            </a:r>
          </a:p>
          <a:p>
            <a:pPr marL="0" indent="0">
              <a:buNone/>
            </a:pPr>
            <a:endParaRPr lang="en-NZ" dirty="0"/>
          </a:p>
        </p:txBody>
      </p:sp>
      <p:sp>
        <p:nvSpPr>
          <p:cNvPr id="4" name="TextBox 3"/>
          <p:cNvSpPr txBox="1"/>
          <p:nvPr/>
        </p:nvSpPr>
        <p:spPr>
          <a:xfrm>
            <a:off x="5424406" y="5673692"/>
            <a:ext cx="6633275" cy="369332"/>
          </a:xfrm>
          <a:prstGeom prst="rect">
            <a:avLst/>
          </a:prstGeom>
          <a:noFill/>
          <a:ln>
            <a:noFill/>
          </a:ln>
        </p:spPr>
        <p:txBody>
          <a:bodyPr wrap="square" rtlCol="0">
            <a:spAutoFit/>
          </a:bodyPr>
          <a:lstStyle/>
          <a:p>
            <a:r>
              <a:rPr lang="en-NZ" dirty="0"/>
              <a:t>Reference: Ministry of Health. (2019). </a:t>
            </a:r>
            <a:r>
              <a:rPr lang="en-NZ" i="1" dirty="0"/>
              <a:t>Māori Health Trends Reports</a:t>
            </a:r>
          </a:p>
        </p:txBody>
      </p:sp>
    </p:spTree>
    <p:extLst>
      <p:ext uri="{BB962C8B-B14F-4D97-AF65-F5344CB8AC3E}">
        <p14:creationId xmlns:p14="http://schemas.microsoft.com/office/powerpoint/2010/main" val="3171310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Māori health status today</a:t>
            </a:r>
          </a:p>
        </p:txBody>
      </p:sp>
      <p:sp>
        <p:nvSpPr>
          <p:cNvPr id="3" name="Content Placeholder 2"/>
          <p:cNvSpPr>
            <a:spLocks noGrp="1"/>
          </p:cNvSpPr>
          <p:nvPr>
            <p:ph idx="1"/>
          </p:nvPr>
        </p:nvSpPr>
        <p:spPr>
          <a:xfrm>
            <a:off x="432000" y="1439187"/>
            <a:ext cx="10515600" cy="4058340"/>
          </a:xfrm>
        </p:spPr>
        <p:txBody>
          <a:bodyPr numCol="1">
            <a:normAutofit fontScale="92500"/>
          </a:bodyPr>
          <a:lstStyle/>
          <a:p>
            <a:pPr marL="0" indent="0">
              <a:buNone/>
            </a:pPr>
            <a:r>
              <a:rPr lang="en-NZ" sz="2600" dirty="0"/>
              <a:t>Many of these inequitable health outcomes can be explained by inequitable access to quality health care for Māori. </a:t>
            </a:r>
          </a:p>
          <a:p>
            <a:pPr marL="0" indent="0">
              <a:buNone/>
            </a:pPr>
            <a:r>
              <a:rPr lang="en-NZ" sz="2600" dirty="0"/>
              <a:t>Māori report encountering barriers to accessing care at a higher rate than the population as a whole. Māori also have a greater level of unmet need for primary health care than non-Māori. </a:t>
            </a:r>
          </a:p>
          <a:p>
            <a:pPr marL="0" indent="0">
              <a:buNone/>
            </a:pPr>
            <a:r>
              <a:rPr lang="en-NZ" sz="2600" dirty="0"/>
              <a:t>For example, Māori children are three times more likely than non-Māori children to have experienced an unmet need for a general practitioner (GP)  and five times more likely than non-Māori children to experience unmet need for after-hours service due to lack of transportation. Additionally, cost was almost twice as likely to be a barrier to accessing a GP and after-hours services for Māori adults when compared to non-Māori adults. </a:t>
            </a:r>
          </a:p>
          <a:p>
            <a:pPr marL="0" indent="0">
              <a:buNone/>
            </a:pPr>
            <a:endParaRPr lang="en-NZ" dirty="0"/>
          </a:p>
          <a:p>
            <a:pPr marL="0" indent="0">
              <a:buNone/>
            </a:pPr>
            <a:endParaRPr lang="en-NZ" dirty="0"/>
          </a:p>
        </p:txBody>
      </p:sp>
      <p:sp>
        <p:nvSpPr>
          <p:cNvPr id="4" name="TextBox 3"/>
          <p:cNvSpPr txBox="1"/>
          <p:nvPr/>
        </p:nvSpPr>
        <p:spPr>
          <a:xfrm>
            <a:off x="4091256" y="5687878"/>
            <a:ext cx="7775280" cy="369332"/>
          </a:xfrm>
          <a:prstGeom prst="rect">
            <a:avLst/>
          </a:prstGeom>
          <a:noFill/>
          <a:ln>
            <a:noFill/>
          </a:ln>
        </p:spPr>
        <p:txBody>
          <a:bodyPr wrap="square" rtlCol="0">
            <a:spAutoFit/>
          </a:bodyPr>
          <a:lstStyle/>
          <a:p>
            <a:r>
              <a:rPr lang="en-NZ" dirty="0"/>
              <a:t>Reference: Ministry of Health. (2015). </a:t>
            </a:r>
            <a:r>
              <a:rPr lang="en-NZ" i="1" dirty="0" err="1"/>
              <a:t>Tatau</a:t>
            </a:r>
            <a:r>
              <a:rPr lang="en-NZ" i="1" dirty="0"/>
              <a:t> </a:t>
            </a:r>
            <a:r>
              <a:rPr lang="en-NZ" i="1" dirty="0" err="1"/>
              <a:t>Kahukura</a:t>
            </a:r>
            <a:r>
              <a:rPr lang="en-NZ" i="1" dirty="0"/>
              <a:t>: Māori Health Chart Book</a:t>
            </a:r>
          </a:p>
        </p:txBody>
      </p:sp>
    </p:spTree>
    <p:extLst>
      <p:ext uri="{BB962C8B-B14F-4D97-AF65-F5344CB8AC3E}">
        <p14:creationId xmlns:p14="http://schemas.microsoft.com/office/powerpoint/2010/main" val="3916444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Māori health status today</a:t>
            </a:r>
          </a:p>
        </p:txBody>
      </p:sp>
      <p:sp>
        <p:nvSpPr>
          <p:cNvPr id="3" name="Content Placeholder 2"/>
          <p:cNvSpPr>
            <a:spLocks noGrp="1"/>
          </p:cNvSpPr>
          <p:nvPr>
            <p:ph idx="1"/>
          </p:nvPr>
        </p:nvSpPr>
        <p:spPr>
          <a:xfrm>
            <a:off x="432000" y="1439187"/>
            <a:ext cx="10515600" cy="4058340"/>
          </a:xfrm>
        </p:spPr>
        <p:txBody>
          <a:bodyPr numCol="1">
            <a:normAutofit/>
          </a:bodyPr>
          <a:lstStyle/>
          <a:p>
            <a:pPr marL="0" indent="0">
              <a:buNone/>
            </a:pPr>
            <a:r>
              <a:rPr lang="en-NZ" sz="2400" dirty="0"/>
              <a:t>There is a particular need to acknowledge and address the impact of colonisation, racism and discrimination as a determinant of health for Māori. </a:t>
            </a:r>
          </a:p>
          <a:p>
            <a:pPr marL="0" indent="0">
              <a:buNone/>
            </a:pPr>
            <a:r>
              <a:rPr lang="en-NZ" sz="2400" dirty="0"/>
              <a:t>Both within and outside of the health system Māori experience interpersonal and institutional prejudice, which can have a considerable impact on general wellbeing. </a:t>
            </a:r>
          </a:p>
          <a:p>
            <a:pPr marL="0" indent="0">
              <a:buNone/>
            </a:pPr>
            <a:r>
              <a:rPr lang="en-NZ" sz="2400" dirty="0"/>
              <a:t>Addressing institutional racism and discrimination would improve Māori interactions with the health system and their general wellbeing, therefore improving the enactment of </a:t>
            </a:r>
            <a:r>
              <a:rPr lang="en-NZ" sz="2400" dirty="0" err="1"/>
              <a:t>Te</a:t>
            </a:r>
            <a:r>
              <a:rPr lang="en-NZ" sz="2400" dirty="0"/>
              <a:t> </a:t>
            </a:r>
            <a:r>
              <a:rPr lang="en-NZ" sz="2400" dirty="0" err="1"/>
              <a:t>Tiriti</a:t>
            </a:r>
            <a:r>
              <a:rPr lang="en-NZ" sz="2400" dirty="0"/>
              <a:t> o Waitangi in protecting Māori.</a:t>
            </a:r>
          </a:p>
          <a:p>
            <a:pPr marL="0" indent="0">
              <a:buNone/>
            </a:pPr>
            <a:endParaRPr lang="en-NZ" dirty="0"/>
          </a:p>
          <a:p>
            <a:pPr marL="0" indent="0">
              <a:buNone/>
            </a:pPr>
            <a:endParaRPr lang="en-NZ" dirty="0"/>
          </a:p>
        </p:txBody>
      </p:sp>
      <p:sp>
        <p:nvSpPr>
          <p:cNvPr id="4" name="TextBox 3"/>
          <p:cNvSpPr txBox="1"/>
          <p:nvPr/>
        </p:nvSpPr>
        <p:spPr>
          <a:xfrm>
            <a:off x="2386738" y="5497527"/>
            <a:ext cx="9577952" cy="646331"/>
          </a:xfrm>
          <a:prstGeom prst="rect">
            <a:avLst/>
          </a:prstGeom>
          <a:noFill/>
        </p:spPr>
        <p:txBody>
          <a:bodyPr wrap="square" rtlCol="0">
            <a:spAutoFit/>
          </a:bodyPr>
          <a:lstStyle/>
          <a:p>
            <a:r>
              <a:rPr lang="en-NZ" dirty="0"/>
              <a:t>Reference: Came H, </a:t>
            </a:r>
            <a:r>
              <a:rPr lang="en-NZ" dirty="0" err="1"/>
              <a:t>Doole</a:t>
            </a:r>
            <a:r>
              <a:rPr lang="en-NZ" dirty="0"/>
              <a:t> C, McKenna B, et al. 2018. Institutional racism in public health contracting: Findings of a nationwide survey from New Zealand. </a:t>
            </a:r>
            <a:r>
              <a:rPr lang="en-NZ" i="1" dirty="0"/>
              <a:t>Social Science and Medicine</a:t>
            </a:r>
            <a:r>
              <a:rPr lang="en-NZ" dirty="0"/>
              <a:t> 199: 132–9.</a:t>
            </a:r>
          </a:p>
        </p:txBody>
      </p:sp>
    </p:spTree>
    <p:extLst>
      <p:ext uri="{BB962C8B-B14F-4D97-AF65-F5344CB8AC3E}">
        <p14:creationId xmlns:p14="http://schemas.microsoft.com/office/powerpoint/2010/main" val="338421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Purpose of this slide pack</a:t>
            </a:r>
          </a:p>
        </p:txBody>
      </p:sp>
      <p:sp>
        <p:nvSpPr>
          <p:cNvPr id="3" name="Content Placeholder 2"/>
          <p:cNvSpPr>
            <a:spLocks noGrp="1"/>
          </p:cNvSpPr>
          <p:nvPr>
            <p:ph idx="1"/>
          </p:nvPr>
        </p:nvSpPr>
        <p:spPr>
          <a:xfrm>
            <a:off x="432000" y="1439187"/>
            <a:ext cx="10515600" cy="4444778"/>
          </a:xfrm>
        </p:spPr>
        <p:txBody>
          <a:bodyPr numCol="1">
            <a:normAutofit/>
          </a:bodyPr>
          <a:lstStyle/>
          <a:p>
            <a:pPr marL="0" indent="0">
              <a:buNone/>
            </a:pPr>
            <a:r>
              <a:rPr lang="en-NZ" sz="2400" dirty="0"/>
              <a:t>This slide pack provides the background to the development of the Māori Health Action Plan 2020-2025 (the Action Plan). The Action Plan will guide the further implementation of He Korowai </a:t>
            </a:r>
            <a:r>
              <a:rPr lang="en-NZ" sz="2400" dirty="0" err="1"/>
              <a:t>Oranga</a:t>
            </a:r>
            <a:r>
              <a:rPr lang="en-NZ" sz="2400" dirty="0"/>
              <a:t>: the Māori Health Strategy (He Korowai </a:t>
            </a:r>
            <a:r>
              <a:rPr lang="en-NZ" sz="2400" dirty="0" err="1"/>
              <a:t>Oranga</a:t>
            </a:r>
            <a:r>
              <a:rPr lang="en-NZ" sz="2400" dirty="0"/>
              <a:t>). </a:t>
            </a:r>
          </a:p>
          <a:p>
            <a:pPr marL="0" indent="0">
              <a:buNone/>
            </a:pPr>
            <a:r>
              <a:rPr lang="en-NZ" sz="2400" b="1" dirty="0"/>
              <a:t>A discussion document that outlines the 8 proposed priority areas for the Action Plan is available at </a:t>
            </a:r>
            <a:r>
              <a:rPr lang="en-US" sz="2400" b="1" dirty="0">
                <a:hlinkClick r:id="rId3"/>
              </a:rPr>
              <a:t>www.health.govt.nz/mhap</a:t>
            </a:r>
            <a:r>
              <a:rPr lang="en-US" sz="2400" b="1" dirty="0"/>
              <a:t> </a:t>
            </a:r>
          </a:p>
          <a:p>
            <a:pPr marL="0" indent="0">
              <a:buNone/>
            </a:pPr>
            <a:r>
              <a:rPr lang="en-NZ" sz="2400" dirty="0"/>
              <a:t>Our hope is that this background information and the discussion document will provide a strong foundation for further discussion. We want your help to identify the actions that will support Māori and the Crown in achieving </a:t>
            </a:r>
            <a:r>
              <a:rPr lang="en-NZ" sz="2400" dirty="0" err="1"/>
              <a:t>pae</a:t>
            </a:r>
            <a:r>
              <a:rPr lang="en-NZ" sz="2400" dirty="0"/>
              <a:t> </a:t>
            </a:r>
            <a:r>
              <a:rPr lang="en-NZ" sz="2400" dirty="0" err="1"/>
              <a:t>ora</a:t>
            </a:r>
            <a:r>
              <a:rPr lang="en-NZ" sz="2400" dirty="0"/>
              <a:t> – healthy futures for Māori. </a:t>
            </a:r>
            <a:endParaRPr lang="en-NZ" dirty="0"/>
          </a:p>
        </p:txBody>
      </p:sp>
    </p:spTree>
    <p:extLst>
      <p:ext uri="{BB962C8B-B14F-4D97-AF65-F5344CB8AC3E}">
        <p14:creationId xmlns:p14="http://schemas.microsoft.com/office/powerpoint/2010/main" val="3116941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Māori population trends and projections</a:t>
            </a:r>
          </a:p>
        </p:txBody>
      </p:sp>
      <p:sp>
        <p:nvSpPr>
          <p:cNvPr id="3" name="Content Placeholder 2"/>
          <p:cNvSpPr>
            <a:spLocks noGrp="1"/>
          </p:cNvSpPr>
          <p:nvPr>
            <p:ph idx="1"/>
          </p:nvPr>
        </p:nvSpPr>
        <p:spPr>
          <a:xfrm>
            <a:off x="432000" y="1439187"/>
            <a:ext cx="10515600" cy="4058340"/>
          </a:xfrm>
        </p:spPr>
        <p:txBody>
          <a:bodyPr numCol="1">
            <a:normAutofit/>
          </a:bodyPr>
          <a:lstStyle/>
          <a:p>
            <a:pPr marL="0" indent="0">
              <a:buNone/>
            </a:pPr>
            <a:r>
              <a:rPr lang="en-NZ" sz="2400" dirty="0"/>
              <a:t>The Māori population currently makes up about 15 percent of New Zealand’s total population, and is expected to grow at an increasing rate, while becoming more diverse and older. </a:t>
            </a:r>
          </a:p>
          <a:p>
            <a:pPr marL="0" indent="0">
              <a:buNone/>
            </a:pPr>
            <a:r>
              <a:rPr lang="en-NZ" sz="2400" dirty="0"/>
              <a:t>Compared to other populations in New Zealand, Māori are more youthful, with a relatively high proportion of the population at childbearing ages. By 2038, half the Māori population will be younger than 28. Over the same period the median age of non-Māori will increase from 40 years to 45 years. The age distribution of the Māori and non-Māori population groups are shown on the next slide.</a:t>
            </a:r>
          </a:p>
          <a:p>
            <a:pPr marL="0" indent="0">
              <a:buNone/>
            </a:pPr>
            <a:endParaRPr lang="en-NZ" dirty="0"/>
          </a:p>
        </p:txBody>
      </p:sp>
      <p:sp>
        <p:nvSpPr>
          <p:cNvPr id="4" name="TextBox 3"/>
          <p:cNvSpPr txBox="1"/>
          <p:nvPr/>
        </p:nvSpPr>
        <p:spPr>
          <a:xfrm>
            <a:off x="3936569" y="5679135"/>
            <a:ext cx="8023254" cy="369332"/>
          </a:xfrm>
          <a:prstGeom prst="rect">
            <a:avLst/>
          </a:prstGeom>
          <a:noFill/>
          <a:ln>
            <a:noFill/>
          </a:ln>
        </p:spPr>
        <p:txBody>
          <a:bodyPr wrap="square" rtlCol="0">
            <a:spAutoFit/>
          </a:bodyPr>
          <a:lstStyle/>
          <a:p>
            <a:r>
              <a:rPr lang="en-NZ" dirty="0"/>
              <a:t>Reference: https://www.stats.govt.nz/topics/population-estimates-and-projections</a:t>
            </a:r>
          </a:p>
        </p:txBody>
      </p:sp>
    </p:spTree>
    <p:extLst>
      <p:ext uri="{BB962C8B-B14F-4D97-AF65-F5344CB8AC3E}">
        <p14:creationId xmlns:p14="http://schemas.microsoft.com/office/powerpoint/2010/main" val="811854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62631" y="1495304"/>
            <a:ext cx="5157787" cy="441984"/>
          </a:xfrm>
        </p:spPr>
        <p:txBody>
          <a:bodyPr>
            <a:noAutofit/>
          </a:bodyPr>
          <a:lstStyle/>
          <a:p>
            <a:pPr marL="0" indent="0">
              <a:buNone/>
            </a:pPr>
            <a:r>
              <a:rPr lang="en-US" sz="1800" b="1" dirty="0"/>
              <a:t>Age distribution of the Māori population, males and females, 2013</a:t>
            </a:r>
            <a:endParaRPr lang="en-NZ" sz="1800" b="1" dirty="0"/>
          </a:p>
        </p:txBody>
      </p:sp>
      <p:sp>
        <p:nvSpPr>
          <p:cNvPr id="5" name="Text Placeholder 4"/>
          <p:cNvSpPr>
            <a:spLocks noGrp="1"/>
          </p:cNvSpPr>
          <p:nvPr>
            <p:ph type="body" sz="quarter" idx="3"/>
          </p:nvPr>
        </p:nvSpPr>
        <p:spPr>
          <a:xfrm>
            <a:off x="6172200" y="1495304"/>
            <a:ext cx="5183188" cy="441984"/>
          </a:xfrm>
        </p:spPr>
        <p:txBody>
          <a:bodyPr>
            <a:noAutofit/>
          </a:bodyPr>
          <a:lstStyle/>
          <a:p>
            <a:pPr marL="0" indent="0">
              <a:buNone/>
            </a:pPr>
            <a:r>
              <a:rPr lang="en-NZ" sz="1800" b="1" dirty="0"/>
              <a:t>Age distribution of the non-Māori population, males and females, 2013</a:t>
            </a:r>
          </a:p>
        </p:txBody>
      </p:sp>
      <p:pic>
        <p:nvPicPr>
          <p:cNvPr id="18" name="Picture 17"/>
          <p:cNvPicPr>
            <a:picLocks noChangeAspect="1"/>
          </p:cNvPicPr>
          <p:nvPr/>
        </p:nvPicPr>
        <p:blipFill>
          <a:blip r:embed="rId3"/>
          <a:stretch>
            <a:fillRect/>
          </a:stretch>
        </p:blipFill>
        <p:spPr>
          <a:xfrm>
            <a:off x="710849" y="422315"/>
            <a:ext cx="10644539" cy="1072989"/>
          </a:xfrm>
          <a:prstGeom prst="rect">
            <a:avLst/>
          </a:prstGeo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345202" y="2164112"/>
            <a:ext cx="4192643" cy="3684588"/>
          </a:xfrm>
        </p:spPr>
      </p:pic>
      <p:pic>
        <p:nvPicPr>
          <p:cNvPr id="8" name="Content Placeholder 7"/>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658656" y="2164112"/>
            <a:ext cx="4210275" cy="3684588"/>
          </a:xfrm>
        </p:spPr>
      </p:pic>
      <p:sp>
        <p:nvSpPr>
          <p:cNvPr id="2" name="TextBox 1"/>
          <p:cNvSpPr txBox="1"/>
          <p:nvPr/>
        </p:nvSpPr>
        <p:spPr>
          <a:xfrm>
            <a:off x="4416720" y="6245817"/>
            <a:ext cx="7775280" cy="369332"/>
          </a:xfrm>
          <a:prstGeom prst="rect">
            <a:avLst/>
          </a:prstGeom>
          <a:noFill/>
          <a:ln>
            <a:noFill/>
          </a:ln>
        </p:spPr>
        <p:txBody>
          <a:bodyPr wrap="square" rtlCol="0">
            <a:spAutoFit/>
          </a:bodyPr>
          <a:lstStyle/>
          <a:p>
            <a:r>
              <a:rPr lang="en-NZ" dirty="0"/>
              <a:t>Source: Ministry of Health. (2015). </a:t>
            </a:r>
            <a:r>
              <a:rPr lang="en-NZ" i="1" dirty="0" err="1"/>
              <a:t>Tatau</a:t>
            </a:r>
            <a:r>
              <a:rPr lang="en-NZ" i="1" dirty="0"/>
              <a:t> </a:t>
            </a:r>
            <a:r>
              <a:rPr lang="en-NZ" i="1" dirty="0" err="1"/>
              <a:t>Kahukura</a:t>
            </a:r>
            <a:r>
              <a:rPr lang="en-NZ" i="1" dirty="0"/>
              <a:t>: Māori Health Chart Book</a:t>
            </a:r>
          </a:p>
        </p:txBody>
      </p:sp>
    </p:spTree>
    <p:extLst>
      <p:ext uri="{BB962C8B-B14F-4D97-AF65-F5344CB8AC3E}">
        <p14:creationId xmlns:p14="http://schemas.microsoft.com/office/powerpoint/2010/main" val="240299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Māori population trends and projections</a:t>
            </a:r>
          </a:p>
        </p:txBody>
      </p:sp>
      <p:sp>
        <p:nvSpPr>
          <p:cNvPr id="3" name="Content Placeholder 2"/>
          <p:cNvSpPr>
            <a:spLocks noGrp="1"/>
          </p:cNvSpPr>
          <p:nvPr>
            <p:ph idx="1"/>
          </p:nvPr>
        </p:nvSpPr>
        <p:spPr>
          <a:xfrm>
            <a:off x="432000" y="1439186"/>
            <a:ext cx="10515600" cy="4419173"/>
          </a:xfrm>
        </p:spPr>
        <p:txBody>
          <a:bodyPr numCol="1">
            <a:normAutofit/>
          </a:bodyPr>
          <a:lstStyle/>
          <a:p>
            <a:pPr marL="0" indent="0">
              <a:buNone/>
            </a:pPr>
            <a:r>
              <a:rPr lang="en-NZ" sz="2400" dirty="0"/>
              <a:t>These projected population changes will likely result in an increased demand for high-quality health services for Māori across the system. Over the coming years the Māori population is projected to grow by 16.2 percent, compared to 13.5 percent in the non-Māori population. </a:t>
            </a:r>
          </a:p>
          <a:p>
            <a:pPr marL="0" indent="0">
              <a:buNone/>
            </a:pPr>
            <a:r>
              <a:rPr lang="en-NZ" sz="2400" dirty="0"/>
              <a:t>The health system will need to have a focus on prevention and cross-sector alignment to respond to the growing Māori population and ongoing inequities in Māori health. </a:t>
            </a:r>
          </a:p>
          <a:p>
            <a:pPr marL="0" indent="0">
              <a:buNone/>
            </a:pPr>
            <a:r>
              <a:rPr lang="en-NZ" sz="2400" dirty="0"/>
              <a:t>The Action Plan needs to be dynamic and focused on the future, so that it can respond to the unmet needs of Māori today and the projected health needs of Māori as the population increases and changes.</a:t>
            </a:r>
          </a:p>
          <a:p>
            <a:pPr marL="0" indent="0">
              <a:buNone/>
            </a:pPr>
            <a:endParaRPr lang="en-NZ" dirty="0"/>
          </a:p>
          <a:p>
            <a:pPr marL="0" indent="0">
              <a:buNone/>
            </a:pPr>
            <a:endParaRPr lang="en-NZ" dirty="0"/>
          </a:p>
        </p:txBody>
      </p:sp>
      <p:sp>
        <p:nvSpPr>
          <p:cNvPr id="4" name="TextBox 3"/>
          <p:cNvSpPr txBox="1"/>
          <p:nvPr/>
        </p:nvSpPr>
        <p:spPr>
          <a:xfrm>
            <a:off x="3936271" y="5673693"/>
            <a:ext cx="8255729" cy="369332"/>
          </a:xfrm>
          <a:prstGeom prst="rect">
            <a:avLst/>
          </a:prstGeom>
          <a:noFill/>
          <a:ln>
            <a:noFill/>
          </a:ln>
        </p:spPr>
        <p:txBody>
          <a:bodyPr wrap="square" rtlCol="0">
            <a:spAutoFit/>
          </a:bodyPr>
          <a:lstStyle/>
          <a:p>
            <a:r>
              <a:rPr lang="en-NZ" dirty="0"/>
              <a:t>Reference: https://www.stats.govt.nz/topics/population-estimates-and-projections</a:t>
            </a:r>
          </a:p>
        </p:txBody>
      </p:sp>
    </p:spTree>
    <p:extLst>
      <p:ext uri="{BB962C8B-B14F-4D97-AF65-F5344CB8AC3E}">
        <p14:creationId xmlns:p14="http://schemas.microsoft.com/office/powerpoint/2010/main" val="701220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55B616-E476-44AC-BF2A-66061ED66A2C}"/>
              </a:ext>
            </a:extLst>
          </p:cNvPr>
          <p:cNvPicPr>
            <a:picLocks noChangeAspect="1"/>
          </p:cNvPicPr>
          <p:nvPr/>
        </p:nvPicPr>
        <p:blipFill rotWithShape="1">
          <a:blip r:embed="rId3"/>
          <a:srcRect t="7205" b="23988"/>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le 3"/>
          <p:cNvSpPr>
            <a:spLocks noGrp="1"/>
          </p:cNvSpPr>
          <p:nvPr>
            <p:ph type="ctrTitle"/>
          </p:nvPr>
        </p:nvSpPr>
        <p:spPr>
          <a:xfrm>
            <a:off x="686033" y="1629625"/>
            <a:ext cx="4271985" cy="1934719"/>
          </a:xfrm>
        </p:spPr>
        <p:txBody>
          <a:bodyPr vert="horz" lIns="91440" tIns="45720" rIns="91440" bIns="45720" rtlCol="0" anchor="ctr">
            <a:normAutofit/>
          </a:bodyPr>
          <a:lstStyle/>
          <a:p>
            <a:pPr algn="ctr"/>
            <a:r>
              <a:rPr lang="en-US" sz="4400" dirty="0">
                <a:latin typeface="+mj-lt"/>
                <a:cs typeface="+mj-cs"/>
              </a:rPr>
              <a:t>Where are we going?</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Subtitle 4"/>
          <p:cNvSpPr>
            <a:spLocks noGrp="1"/>
          </p:cNvSpPr>
          <p:nvPr>
            <p:ph type="subTitle" idx="1"/>
          </p:nvPr>
        </p:nvSpPr>
        <p:spPr>
          <a:xfrm>
            <a:off x="525516" y="3417573"/>
            <a:ext cx="4593021" cy="2619839"/>
          </a:xfrm>
        </p:spPr>
        <p:txBody>
          <a:bodyPr vert="horz" lIns="91440" tIns="45720" rIns="91440" bIns="45720" rtlCol="0" anchor="ctr">
            <a:normAutofit/>
          </a:bodyPr>
          <a:lstStyle/>
          <a:p>
            <a:pPr marL="457200" indent="-228600">
              <a:buFont typeface="Arial" panose="020B0604020202020204" pitchFamily="34" charset="0"/>
              <a:buChar char="•"/>
            </a:pPr>
            <a:r>
              <a:rPr lang="en-US" sz="1800" dirty="0">
                <a:latin typeface="+mn-lt"/>
                <a:cs typeface="+mn-cs"/>
              </a:rPr>
              <a:t>Building on the gains</a:t>
            </a:r>
          </a:p>
          <a:p>
            <a:pPr marL="457200" indent="-228600">
              <a:buFont typeface="Arial" panose="020B0604020202020204" pitchFamily="34" charset="0"/>
              <a:buChar char="•"/>
            </a:pPr>
            <a:r>
              <a:rPr lang="en-US" sz="1800" dirty="0">
                <a:latin typeface="+mn-lt"/>
                <a:cs typeface="+mn-cs"/>
              </a:rPr>
              <a:t>Māori aspirations and contributions</a:t>
            </a:r>
          </a:p>
          <a:p>
            <a:pPr marL="457200" indent="-228600">
              <a:buFont typeface="Arial" panose="020B0604020202020204" pitchFamily="34" charset="0"/>
              <a:buChar char="•"/>
            </a:pPr>
            <a:r>
              <a:rPr lang="en-US" sz="1800" dirty="0">
                <a:latin typeface="+mn-lt"/>
                <a:cs typeface="+mn-cs"/>
              </a:rPr>
              <a:t>Crown aspirations and contributions</a:t>
            </a:r>
          </a:p>
          <a:p>
            <a:pPr marL="457200" indent="-228600">
              <a:buFont typeface="Arial" panose="020B0604020202020204" pitchFamily="34" charset="0"/>
              <a:buChar char="•"/>
            </a:pPr>
            <a:r>
              <a:rPr lang="en-US" sz="1800" dirty="0">
                <a:latin typeface="+mn-lt"/>
                <a:cs typeface="+mn-cs"/>
              </a:rPr>
              <a:t>Priority areas for action</a:t>
            </a:r>
          </a:p>
          <a:p>
            <a:pPr marL="457200" indent="-228600">
              <a:buFont typeface="Arial" panose="020B0604020202020204" pitchFamily="34" charset="0"/>
              <a:buChar char="•"/>
            </a:pPr>
            <a:endParaRPr lang="en-US" sz="1800" dirty="0">
              <a:latin typeface="+mn-lt"/>
              <a:cs typeface="+mn-cs"/>
            </a:endParaRPr>
          </a:p>
        </p:txBody>
      </p:sp>
    </p:spTree>
    <p:extLst>
      <p:ext uri="{BB962C8B-B14F-4D97-AF65-F5344CB8AC3E}">
        <p14:creationId xmlns:p14="http://schemas.microsoft.com/office/powerpoint/2010/main" val="1012698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Building on the gains</a:t>
            </a:r>
          </a:p>
        </p:txBody>
      </p:sp>
      <p:sp>
        <p:nvSpPr>
          <p:cNvPr id="3" name="Content Placeholder 2"/>
          <p:cNvSpPr>
            <a:spLocks noGrp="1"/>
          </p:cNvSpPr>
          <p:nvPr>
            <p:ph idx="1"/>
          </p:nvPr>
        </p:nvSpPr>
        <p:spPr>
          <a:xfrm>
            <a:off x="432000" y="1239864"/>
            <a:ext cx="10515600" cy="5377912"/>
          </a:xfrm>
        </p:spPr>
        <p:txBody>
          <a:bodyPr numCol="1">
            <a:normAutofit/>
          </a:bodyPr>
          <a:lstStyle/>
          <a:p>
            <a:pPr marL="0" indent="0">
              <a:buNone/>
            </a:pPr>
            <a:r>
              <a:rPr lang="en-NZ" sz="2400" dirty="0"/>
              <a:t>We have seen gains for Māori health through:</a:t>
            </a:r>
          </a:p>
          <a:p>
            <a:pPr lvl="1"/>
            <a:r>
              <a:rPr lang="en-NZ" dirty="0"/>
              <a:t>increasing Māori participation at all levels of the health and disability sector</a:t>
            </a:r>
          </a:p>
          <a:p>
            <a:pPr lvl="1"/>
            <a:r>
              <a:rPr lang="en-NZ" dirty="0"/>
              <a:t>improvements to the approach for assessing Māori health needs at a local population level</a:t>
            </a:r>
          </a:p>
          <a:p>
            <a:pPr lvl="1"/>
            <a:r>
              <a:rPr lang="en-NZ" dirty="0"/>
              <a:t>the use of DHB accountability mechanisms to address these needs. </a:t>
            </a:r>
          </a:p>
          <a:p>
            <a:pPr marL="0" indent="0">
              <a:buNone/>
            </a:pPr>
            <a:r>
              <a:rPr lang="en-NZ" sz="2400" dirty="0"/>
              <a:t>Better planning has been underpinned by better collection and administration of ethnicity data, more high-quality research, and the growing body of knowledge that tell us what works to improve health outcomes.</a:t>
            </a:r>
          </a:p>
          <a:p>
            <a:pPr marL="0" indent="0">
              <a:buNone/>
            </a:pPr>
            <a:r>
              <a:rPr lang="en-NZ" sz="2400" dirty="0"/>
              <a:t> It is important that we build on the gains and consider how we can continue progress within the new Action Plan.</a:t>
            </a:r>
          </a:p>
          <a:p>
            <a:pPr marL="0" indent="0">
              <a:buNone/>
            </a:pPr>
            <a:endParaRPr lang="en-NZ" dirty="0"/>
          </a:p>
          <a:p>
            <a:pPr marL="0" indent="0">
              <a:buNone/>
            </a:pPr>
            <a:endParaRPr lang="en-NZ" dirty="0"/>
          </a:p>
        </p:txBody>
      </p:sp>
    </p:spTree>
    <p:extLst>
      <p:ext uri="{BB962C8B-B14F-4D97-AF65-F5344CB8AC3E}">
        <p14:creationId xmlns:p14="http://schemas.microsoft.com/office/powerpoint/2010/main" val="3617312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Māori aspirations and contributions</a:t>
            </a:r>
          </a:p>
        </p:txBody>
      </p:sp>
      <p:sp>
        <p:nvSpPr>
          <p:cNvPr id="3" name="Content Placeholder 2"/>
          <p:cNvSpPr>
            <a:spLocks noGrp="1"/>
          </p:cNvSpPr>
          <p:nvPr>
            <p:ph idx="1"/>
          </p:nvPr>
        </p:nvSpPr>
        <p:spPr>
          <a:xfrm>
            <a:off x="5062268" y="1270861"/>
            <a:ext cx="6291534" cy="4641052"/>
          </a:xfrm>
        </p:spPr>
        <p:txBody>
          <a:bodyPr>
            <a:noAutofit/>
          </a:bodyPr>
          <a:lstStyle/>
          <a:p>
            <a:pPr marL="0" indent="0">
              <a:buNone/>
            </a:pPr>
            <a:r>
              <a:rPr lang="en-NZ" sz="2200" dirty="0"/>
              <a:t>He Korowai </a:t>
            </a:r>
            <a:r>
              <a:rPr lang="en-NZ" sz="2200" dirty="0" err="1"/>
              <a:t>Oranga</a:t>
            </a:r>
            <a:r>
              <a:rPr lang="en-NZ" sz="2200" dirty="0"/>
              <a:t> acknowledges Māori aspirations and contributions as a key direction to achieving </a:t>
            </a:r>
            <a:r>
              <a:rPr lang="en-NZ" sz="2200" dirty="0" err="1"/>
              <a:t>pae</a:t>
            </a:r>
            <a:r>
              <a:rPr lang="en-NZ" sz="2200" dirty="0"/>
              <a:t> </a:t>
            </a:r>
            <a:r>
              <a:rPr lang="en-NZ" sz="2200" dirty="0" err="1"/>
              <a:t>ora</a:t>
            </a:r>
            <a:r>
              <a:rPr lang="en-NZ" sz="2200" dirty="0"/>
              <a:t>. </a:t>
            </a:r>
          </a:p>
          <a:p>
            <a:pPr marL="0" indent="0">
              <a:buNone/>
            </a:pPr>
            <a:r>
              <a:rPr lang="en-NZ" sz="2200" dirty="0"/>
              <a:t>In line with this framework, the Ministry is committed to reflecting Māori aspirations and contributions in this document. </a:t>
            </a:r>
          </a:p>
          <a:p>
            <a:pPr marL="0" indent="0">
              <a:buNone/>
            </a:pPr>
            <a:r>
              <a:rPr lang="en-NZ" sz="2200" dirty="0"/>
              <a:t>Over the years, </a:t>
            </a:r>
            <a:r>
              <a:rPr lang="en-NZ" sz="2200" dirty="0" err="1"/>
              <a:t>whānau</a:t>
            </a:r>
            <a:r>
              <a:rPr lang="en-NZ" sz="2200" dirty="0"/>
              <a:t>, </a:t>
            </a:r>
            <a:r>
              <a:rPr lang="en-NZ" sz="2200" dirty="0" err="1"/>
              <a:t>hapū</a:t>
            </a:r>
            <a:r>
              <a:rPr lang="en-NZ" sz="2200" dirty="0"/>
              <a:t>, iwi and Māori communities have made many important contributions. Most recently, Māori have provided extensive feedback and advice to government agencies as part of the Wai 2575 Health Services and Outcomes Inquiry, the Mental Health and Addictions Inquiry, and the Child and Youth Wellbeing Strategy. </a:t>
            </a:r>
          </a:p>
        </p:txBody>
      </p:sp>
      <p:sp>
        <p:nvSpPr>
          <p:cNvPr id="4" name="Content Placeholder 3"/>
          <p:cNvSpPr>
            <a:spLocks noGrp="1"/>
          </p:cNvSpPr>
          <p:nvPr>
            <p:ph sz="quarter" idx="10"/>
          </p:nvPr>
        </p:nvSpPr>
        <p:spPr/>
        <p:txBody>
          <a:bodyPr>
            <a:normAutofit fontScale="85000" lnSpcReduction="10000"/>
          </a:bodyPr>
          <a:lstStyle/>
          <a:p>
            <a:pPr marL="0" indent="0">
              <a:buNone/>
            </a:pPr>
            <a:r>
              <a:rPr lang="en-NZ" dirty="0"/>
              <a:t>“</a:t>
            </a:r>
            <a:r>
              <a:rPr lang="en-NZ" b="1" dirty="0"/>
              <a:t>When we participate in hui like this we give a piece of our soul, and we ask that you take care of it.” </a:t>
            </a:r>
          </a:p>
          <a:p>
            <a:pPr marL="0" indent="0">
              <a:buNone/>
            </a:pPr>
            <a:r>
              <a:rPr lang="en-NZ" sz="2400" dirty="0"/>
              <a:t>(Hui participant Mental Health and Addiction Inquiry 2018)</a:t>
            </a:r>
          </a:p>
          <a:p>
            <a:endParaRPr lang="en-NZ" dirty="0"/>
          </a:p>
        </p:txBody>
      </p:sp>
    </p:spTree>
    <p:extLst>
      <p:ext uri="{BB962C8B-B14F-4D97-AF65-F5344CB8AC3E}">
        <p14:creationId xmlns:p14="http://schemas.microsoft.com/office/powerpoint/2010/main" val="1685649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Māori aspirations and contributions</a:t>
            </a:r>
          </a:p>
        </p:txBody>
      </p:sp>
      <p:sp>
        <p:nvSpPr>
          <p:cNvPr id="3" name="Content Placeholder 2"/>
          <p:cNvSpPr>
            <a:spLocks noGrp="1"/>
          </p:cNvSpPr>
          <p:nvPr>
            <p:ph idx="1"/>
          </p:nvPr>
        </p:nvSpPr>
        <p:spPr>
          <a:xfrm>
            <a:off x="720564" y="1449160"/>
            <a:ext cx="4305876" cy="4896533"/>
          </a:xfrm>
        </p:spPr>
        <p:txBody>
          <a:bodyPr>
            <a:normAutofit fontScale="92500"/>
          </a:bodyPr>
          <a:lstStyle/>
          <a:p>
            <a:pPr marL="0" indent="0">
              <a:buNone/>
            </a:pPr>
            <a:r>
              <a:rPr lang="en-NZ" sz="2400" dirty="0"/>
              <a:t>We want to respect and preserve the mana of those who have contributed to these past </a:t>
            </a:r>
            <a:r>
              <a:rPr lang="en-NZ" sz="2400" dirty="0" err="1"/>
              <a:t>kōrero</a:t>
            </a:r>
            <a:r>
              <a:rPr lang="en-NZ" sz="2400" dirty="0"/>
              <a:t>. </a:t>
            </a:r>
          </a:p>
          <a:p>
            <a:pPr marL="0" indent="0">
              <a:buNone/>
            </a:pPr>
            <a:r>
              <a:rPr lang="en-NZ" sz="2400" dirty="0"/>
              <a:t>The Ministry has acknowledged the main themes and priorities from previous Māori engagement and have used these to guide our thinking in developing a framework for the Action Plan</a:t>
            </a:r>
          </a:p>
          <a:p>
            <a:pPr marL="0" indent="0">
              <a:buNone/>
            </a:pPr>
            <a:r>
              <a:rPr lang="en-NZ" sz="2400" dirty="0"/>
              <a:t>Common themes and priority areas raised through these various hui include:</a:t>
            </a:r>
          </a:p>
          <a:p>
            <a:endParaRPr lang="en-NZ" dirty="0"/>
          </a:p>
        </p:txBody>
      </p:sp>
      <p:sp>
        <p:nvSpPr>
          <p:cNvPr id="4" name="Text Placeholder 3"/>
          <p:cNvSpPr>
            <a:spLocks noGrp="1"/>
          </p:cNvSpPr>
          <p:nvPr>
            <p:ph type="body" sz="quarter" idx="10"/>
          </p:nvPr>
        </p:nvSpPr>
        <p:spPr/>
        <p:txBody>
          <a:bodyPr/>
          <a:lstStyle/>
          <a:p>
            <a:r>
              <a:rPr lang="en-NZ" sz="1400" dirty="0"/>
              <a:t>More detail on each priority, including alignment with the articles and declaration of </a:t>
            </a:r>
            <a:r>
              <a:rPr lang="en-NZ" sz="1400" dirty="0" err="1"/>
              <a:t>Te</a:t>
            </a:r>
            <a:r>
              <a:rPr lang="en-NZ" sz="1400" dirty="0"/>
              <a:t> </a:t>
            </a:r>
            <a:r>
              <a:rPr lang="en-NZ" sz="1400" dirty="0" err="1"/>
              <a:t>Tiriti</a:t>
            </a:r>
            <a:r>
              <a:rPr lang="en-NZ" sz="1400" dirty="0"/>
              <a:t> o Waitangi, is included in the discussion document.</a:t>
            </a:r>
          </a:p>
        </p:txBody>
      </p:sp>
      <p:sp>
        <p:nvSpPr>
          <p:cNvPr id="5" name="Content Placeholder 4"/>
          <p:cNvSpPr>
            <a:spLocks noGrp="1"/>
          </p:cNvSpPr>
          <p:nvPr>
            <p:ph sz="quarter" idx="11"/>
          </p:nvPr>
        </p:nvSpPr>
        <p:spPr/>
        <p:txBody>
          <a:bodyPr>
            <a:normAutofit fontScale="55000" lnSpcReduction="20000"/>
          </a:bodyPr>
          <a:lstStyle/>
          <a:p>
            <a:pPr lvl="0"/>
            <a:r>
              <a:rPr lang="en-NZ" sz="3200" b="1" dirty="0"/>
              <a:t>Māori in governance and leadership</a:t>
            </a:r>
          </a:p>
          <a:p>
            <a:pPr lvl="0"/>
            <a:r>
              <a:rPr lang="en-NZ" sz="3200" b="1" dirty="0" err="1"/>
              <a:t>Rangatiratanga</a:t>
            </a:r>
            <a:r>
              <a:rPr lang="en-NZ" sz="3200" b="1" dirty="0"/>
              <a:t> and mana </a:t>
            </a:r>
            <a:r>
              <a:rPr lang="en-NZ" sz="3200" b="1" dirty="0" err="1"/>
              <a:t>motuhake</a:t>
            </a:r>
            <a:endParaRPr lang="en-NZ" sz="3200" b="1" dirty="0"/>
          </a:p>
          <a:p>
            <a:pPr lvl="0"/>
            <a:r>
              <a:rPr lang="en-NZ" sz="3200" b="1" dirty="0"/>
              <a:t>Equity of access to services and equity of health outcome</a:t>
            </a:r>
          </a:p>
          <a:p>
            <a:pPr lvl="0"/>
            <a:r>
              <a:rPr lang="en-NZ" sz="3200" b="1" dirty="0"/>
              <a:t>Mana Māori</a:t>
            </a:r>
          </a:p>
          <a:p>
            <a:pPr lvl="0"/>
            <a:r>
              <a:rPr lang="en-NZ" sz="3200" b="1" dirty="0"/>
              <a:t>Investment in our Māori health workforce</a:t>
            </a:r>
          </a:p>
          <a:p>
            <a:pPr lvl="0"/>
            <a:r>
              <a:rPr lang="en-NZ" sz="3200" b="1" dirty="0"/>
              <a:t>Addressing colonisation and racism</a:t>
            </a:r>
          </a:p>
          <a:p>
            <a:pPr lvl="0"/>
            <a:r>
              <a:rPr lang="en-NZ" sz="3200" b="1" dirty="0" err="1"/>
              <a:t>Whānau</a:t>
            </a:r>
            <a:r>
              <a:rPr lang="en-NZ" sz="3200" b="1" dirty="0"/>
              <a:t>-centred models of care</a:t>
            </a:r>
          </a:p>
          <a:p>
            <a:pPr lvl="0"/>
            <a:r>
              <a:rPr lang="en-NZ" sz="3200" b="1" dirty="0"/>
              <a:t>Changes to funding partnerships</a:t>
            </a:r>
          </a:p>
          <a:p>
            <a:pPr lvl="0"/>
            <a:r>
              <a:rPr lang="en-NZ" sz="3200" b="1" dirty="0"/>
              <a:t>The importance of </a:t>
            </a:r>
            <a:r>
              <a:rPr lang="en-NZ" sz="3200" b="1" dirty="0" err="1"/>
              <a:t>mātauranga</a:t>
            </a:r>
            <a:r>
              <a:rPr lang="en-NZ" sz="3200" b="1" dirty="0"/>
              <a:t> Māori</a:t>
            </a:r>
          </a:p>
          <a:p>
            <a:pPr lvl="0"/>
            <a:r>
              <a:rPr lang="en-NZ" sz="3200" b="1" dirty="0"/>
              <a:t>Accountability</a:t>
            </a:r>
          </a:p>
          <a:p>
            <a:pPr lvl="0"/>
            <a:r>
              <a:rPr lang="en-NZ" sz="3200" b="1" dirty="0"/>
              <a:t>Data, information sharing, and technology</a:t>
            </a:r>
          </a:p>
          <a:p>
            <a:pPr marL="0" indent="0">
              <a:buNone/>
            </a:pPr>
            <a:endParaRPr lang="en-NZ" dirty="0"/>
          </a:p>
        </p:txBody>
      </p:sp>
    </p:spTree>
    <p:extLst>
      <p:ext uri="{BB962C8B-B14F-4D97-AF65-F5344CB8AC3E}">
        <p14:creationId xmlns:p14="http://schemas.microsoft.com/office/powerpoint/2010/main" val="1797320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Crown aspirations and contributions</a:t>
            </a:r>
          </a:p>
        </p:txBody>
      </p:sp>
      <p:sp>
        <p:nvSpPr>
          <p:cNvPr id="3" name="Content Placeholder 2"/>
          <p:cNvSpPr>
            <a:spLocks noGrp="1"/>
          </p:cNvSpPr>
          <p:nvPr>
            <p:ph idx="1"/>
          </p:nvPr>
        </p:nvSpPr>
        <p:spPr>
          <a:xfrm>
            <a:off x="432000" y="1439187"/>
            <a:ext cx="10515600" cy="4058340"/>
          </a:xfrm>
        </p:spPr>
        <p:txBody>
          <a:bodyPr numCol="1">
            <a:normAutofit/>
          </a:bodyPr>
          <a:lstStyle/>
          <a:p>
            <a:pPr marL="0" indent="0">
              <a:buNone/>
            </a:pPr>
            <a:r>
              <a:rPr lang="en-NZ" sz="2400" dirty="0"/>
              <a:t>The Crown has an obligation under </a:t>
            </a:r>
            <a:r>
              <a:rPr lang="en-NZ" sz="2400" dirty="0" err="1"/>
              <a:t>te</a:t>
            </a:r>
            <a:r>
              <a:rPr lang="en-NZ" sz="2400" dirty="0"/>
              <a:t> </a:t>
            </a:r>
            <a:r>
              <a:rPr lang="en-NZ" sz="2400" dirty="0" err="1"/>
              <a:t>Tiriti</a:t>
            </a:r>
            <a:r>
              <a:rPr lang="en-NZ" sz="2400" dirty="0"/>
              <a:t> o Waitangi to address Māori health inequities and to promote Māori health development. These obligations are reinforced under the NZPHDA 2000, as well as He Korowai </a:t>
            </a:r>
            <a:r>
              <a:rPr lang="en-NZ" sz="2400" dirty="0" err="1"/>
              <a:t>Oranga</a:t>
            </a:r>
            <a:r>
              <a:rPr lang="en-NZ" sz="2400" dirty="0"/>
              <a:t>. </a:t>
            </a:r>
          </a:p>
          <a:p>
            <a:pPr marL="0" indent="0">
              <a:buNone/>
            </a:pPr>
            <a:r>
              <a:rPr lang="en-NZ" sz="2400" dirty="0"/>
              <a:t>In line with these responsibilities, it is intended this Action Plan will be supported by Government priorities, the Minister of Health’s priorities, and the work that is already underway in the health sector and beyond. </a:t>
            </a:r>
          </a:p>
          <a:p>
            <a:pPr marL="0" indent="0">
              <a:buNone/>
            </a:pPr>
            <a:r>
              <a:rPr lang="en-NZ" sz="2400" dirty="0"/>
              <a:t>In its stewardship role, the Ministry of Health has a responsibility to facilitate this process, in collaboration with Māori. </a:t>
            </a:r>
          </a:p>
          <a:p>
            <a:pPr marL="0" indent="0">
              <a:buNone/>
            </a:pPr>
            <a:endParaRPr lang="en-NZ" dirty="0"/>
          </a:p>
        </p:txBody>
      </p:sp>
    </p:spTree>
    <p:extLst>
      <p:ext uri="{BB962C8B-B14F-4D97-AF65-F5344CB8AC3E}">
        <p14:creationId xmlns:p14="http://schemas.microsoft.com/office/powerpoint/2010/main" val="2148286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Government priorities</a:t>
            </a:r>
          </a:p>
        </p:txBody>
      </p:sp>
      <p:sp>
        <p:nvSpPr>
          <p:cNvPr id="3" name="Content Placeholder 2"/>
          <p:cNvSpPr>
            <a:spLocks noGrp="1"/>
          </p:cNvSpPr>
          <p:nvPr>
            <p:ph idx="1"/>
          </p:nvPr>
        </p:nvSpPr>
        <p:spPr>
          <a:xfrm>
            <a:off x="432000" y="1439187"/>
            <a:ext cx="10515600" cy="4444778"/>
          </a:xfrm>
        </p:spPr>
        <p:txBody>
          <a:bodyPr numCol="1">
            <a:normAutofit/>
          </a:bodyPr>
          <a:lstStyle/>
          <a:p>
            <a:pPr marL="0" indent="0">
              <a:buNone/>
            </a:pPr>
            <a:r>
              <a:rPr lang="en-NZ" sz="2400" dirty="0"/>
              <a:t>Improving the wellbeing of New Zealanders and their families is a key government priority. The key objectives for this priority include:</a:t>
            </a:r>
          </a:p>
          <a:p>
            <a:pPr marL="0" indent="0">
              <a:buNone/>
            </a:pPr>
            <a:endParaRPr lang="en-NZ" sz="2400" dirty="0"/>
          </a:p>
          <a:p>
            <a:pPr lvl="1"/>
            <a:r>
              <a:rPr lang="en-NZ" dirty="0"/>
              <a:t>ensuring everyone who is able to, is earning, learning, caring or volunteering</a:t>
            </a:r>
          </a:p>
          <a:p>
            <a:pPr lvl="1"/>
            <a:r>
              <a:rPr lang="en-NZ" dirty="0"/>
              <a:t>supporting healthier, safer, and more connected communities </a:t>
            </a:r>
          </a:p>
          <a:p>
            <a:pPr lvl="1"/>
            <a:r>
              <a:rPr lang="en-NZ" dirty="0"/>
              <a:t>ensuring everyone has a warm, dry home</a:t>
            </a:r>
          </a:p>
          <a:p>
            <a:pPr lvl="1"/>
            <a:r>
              <a:rPr lang="en-NZ" dirty="0"/>
              <a:t>making New Zealand the best place in the world to be a child.</a:t>
            </a:r>
          </a:p>
          <a:p>
            <a:pPr marL="0" indent="0">
              <a:buNone/>
            </a:pPr>
            <a:endParaRPr lang="en-NZ" dirty="0"/>
          </a:p>
        </p:txBody>
      </p:sp>
    </p:spTree>
    <p:extLst>
      <p:ext uri="{BB962C8B-B14F-4D97-AF65-F5344CB8AC3E}">
        <p14:creationId xmlns:p14="http://schemas.microsoft.com/office/powerpoint/2010/main" val="2433898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Government priorities</a:t>
            </a:r>
          </a:p>
        </p:txBody>
      </p:sp>
      <p:sp>
        <p:nvSpPr>
          <p:cNvPr id="3" name="Content Placeholder 2"/>
          <p:cNvSpPr>
            <a:spLocks noGrp="1"/>
          </p:cNvSpPr>
          <p:nvPr>
            <p:ph idx="1"/>
          </p:nvPr>
        </p:nvSpPr>
        <p:spPr>
          <a:xfrm>
            <a:off x="432000" y="1439187"/>
            <a:ext cx="10515600" cy="4444778"/>
          </a:xfrm>
        </p:spPr>
        <p:txBody>
          <a:bodyPr numCol="1">
            <a:normAutofit/>
          </a:bodyPr>
          <a:lstStyle/>
          <a:p>
            <a:pPr marL="0" indent="0">
              <a:buNone/>
            </a:pPr>
            <a:r>
              <a:rPr lang="en-NZ" sz="2400" dirty="0"/>
              <a:t>It is also important to note the changing landscape of Māori-Crown relationships in the emerging post-settlement context. </a:t>
            </a:r>
          </a:p>
          <a:p>
            <a:pPr marL="0" indent="0">
              <a:buNone/>
            </a:pPr>
            <a:r>
              <a:rPr lang="en-NZ" sz="2400" dirty="0"/>
              <a:t>The Government has identified building closer partnerships with Māori as one of its 12 priority outcomes. </a:t>
            </a:r>
          </a:p>
          <a:p>
            <a:pPr marL="0" indent="0">
              <a:buNone/>
            </a:pPr>
            <a:r>
              <a:rPr lang="en-NZ" sz="2400" dirty="0"/>
              <a:t>In line with the Government’s renewed commitment to building more meaningful relationships with Māori, the development of the Action Plan will demonstrate the Ministry of Health’s commitment to building closer partnerships with Māori as </a:t>
            </a:r>
            <a:r>
              <a:rPr lang="en-NZ" sz="2400" dirty="0" err="1"/>
              <a:t>tangata</a:t>
            </a:r>
            <a:r>
              <a:rPr lang="en-NZ" sz="2400" dirty="0"/>
              <a:t> whenua and stakeholders in a high quality equitable health system. </a:t>
            </a:r>
          </a:p>
          <a:p>
            <a:pPr marL="0" indent="0">
              <a:buNone/>
            </a:pPr>
            <a:endParaRPr lang="en-NZ" dirty="0"/>
          </a:p>
        </p:txBody>
      </p:sp>
    </p:spTree>
    <p:extLst>
      <p:ext uri="{BB962C8B-B14F-4D97-AF65-F5344CB8AC3E}">
        <p14:creationId xmlns:p14="http://schemas.microsoft.com/office/powerpoint/2010/main" val="573036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Have your say</a:t>
            </a:r>
          </a:p>
        </p:txBody>
      </p:sp>
      <p:sp>
        <p:nvSpPr>
          <p:cNvPr id="3" name="Content Placeholder 2"/>
          <p:cNvSpPr>
            <a:spLocks noGrp="1"/>
          </p:cNvSpPr>
          <p:nvPr>
            <p:ph idx="1"/>
          </p:nvPr>
        </p:nvSpPr>
        <p:spPr>
          <a:xfrm>
            <a:off x="432000" y="1439187"/>
            <a:ext cx="10515600" cy="4444778"/>
          </a:xfrm>
        </p:spPr>
        <p:txBody>
          <a:bodyPr numCol="1">
            <a:normAutofit/>
          </a:bodyPr>
          <a:lstStyle/>
          <a:p>
            <a:pPr marL="0" indent="0">
              <a:buNone/>
            </a:pPr>
            <a:r>
              <a:rPr lang="en-US" sz="2400" dirty="0"/>
              <a:t>The Māori Health Directorate at the Ministry of Health (the Ministry) invite you to share your ideas on the proposed areas for action and how they can be implemented. The final Action Plan will be released in November 2019. </a:t>
            </a:r>
          </a:p>
          <a:p>
            <a:pPr marL="0" indent="0">
              <a:buNone/>
            </a:pPr>
            <a:r>
              <a:rPr lang="en-US" sz="2400" dirty="0"/>
              <a:t>You can share your views and provide feedback: </a:t>
            </a:r>
          </a:p>
          <a:p>
            <a:pPr lvl="1"/>
            <a:r>
              <a:rPr lang="en-US" dirty="0"/>
              <a:t>at one of four regional </a:t>
            </a:r>
            <a:r>
              <a:rPr lang="en-US" dirty="0" err="1"/>
              <a:t>wānanga</a:t>
            </a:r>
            <a:endParaRPr lang="en-US" dirty="0"/>
          </a:p>
          <a:p>
            <a:pPr lvl="1"/>
            <a:r>
              <a:rPr lang="en-US" dirty="0"/>
              <a:t>by email: maorihealth@health.govt.nz</a:t>
            </a:r>
          </a:p>
          <a:p>
            <a:pPr marL="457200" lvl="1" indent="0">
              <a:buNone/>
            </a:pPr>
            <a:r>
              <a:rPr lang="en-US" dirty="0"/>
              <a:t>• through an online survey at </a:t>
            </a:r>
            <a:r>
              <a:rPr lang="en-US" dirty="0">
                <a:hlinkClick r:id="rId3"/>
              </a:rPr>
              <a:t>https://consult.health.govt.nz/maori-health/mhap/</a:t>
            </a:r>
            <a:endParaRPr lang="en-US" dirty="0"/>
          </a:p>
          <a:p>
            <a:pPr marL="0" indent="0">
              <a:buNone/>
            </a:pPr>
            <a:r>
              <a:rPr lang="en-US" sz="2400" dirty="0"/>
              <a:t>The online hub for the Action Plan will provide up-to-date details of the development process, including engagement details. You can find the online hub at </a:t>
            </a:r>
            <a:r>
              <a:rPr lang="en-US" sz="2400" dirty="0">
                <a:hlinkClick r:id="rId4"/>
              </a:rPr>
              <a:t>www.health.govt.nz/MHAP</a:t>
            </a:r>
            <a:r>
              <a:rPr lang="en-US" sz="2400" dirty="0"/>
              <a:t> </a:t>
            </a:r>
          </a:p>
          <a:p>
            <a:pPr marL="0" indent="0">
              <a:buNone/>
            </a:pPr>
            <a:endParaRPr lang="en-NZ" dirty="0"/>
          </a:p>
        </p:txBody>
      </p:sp>
    </p:spTree>
    <p:extLst>
      <p:ext uri="{BB962C8B-B14F-4D97-AF65-F5344CB8AC3E}">
        <p14:creationId xmlns:p14="http://schemas.microsoft.com/office/powerpoint/2010/main" val="2180181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Minister of Health priorities</a:t>
            </a:r>
          </a:p>
        </p:txBody>
      </p:sp>
      <p:sp>
        <p:nvSpPr>
          <p:cNvPr id="3" name="Content Placeholder 2"/>
          <p:cNvSpPr>
            <a:spLocks noGrp="1"/>
          </p:cNvSpPr>
          <p:nvPr>
            <p:ph idx="1"/>
          </p:nvPr>
        </p:nvSpPr>
        <p:spPr>
          <a:xfrm>
            <a:off x="432000" y="1255363"/>
            <a:ext cx="10515600" cy="4628602"/>
          </a:xfrm>
        </p:spPr>
        <p:txBody>
          <a:bodyPr numCol="1">
            <a:noAutofit/>
          </a:bodyPr>
          <a:lstStyle/>
          <a:p>
            <a:pPr marL="0" indent="0">
              <a:buNone/>
            </a:pPr>
            <a:r>
              <a:rPr lang="en-NZ" sz="2200" dirty="0"/>
              <a:t>The Action Plan will also support the Minister of Health’s priorities for the health and disability system.</a:t>
            </a:r>
          </a:p>
          <a:p>
            <a:pPr lvl="0"/>
            <a:r>
              <a:rPr lang="en-NZ" sz="2200" b="1" dirty="0"/>
              <a:t>Improving child wellbeing: </a:t>
            </a:r>
            <a:r>
              <a:rPr lang="en-NZ" sz="2200" dirty="0"/>
              <a:t>The Action Plan will align with and support the Child and Youth Wellbeing Strategy, the proposed </a:t>
            </a:r>
            <a:r>
              <a:rPr lang="en-NZ" sz="2200" dirty="0" err="1"/>
              <a:t>Oranga</a:t>
            </a:r>
            <a:r>
              <a:rPr lang="en-NZ" sz="2200" dirty="0"/>
              <a:t> </a:t>
            </a:r>
            <a:r>
              <a:rPr lang="en-NZ" sz="2200" dirty="0" err="1"/>
              <a:t>Tamariki</a:t>
            </a:r>
            <a:r>
              <a:rPr lang="en-NZ" sz="2200" dirty="0"/>
              <a:t> action plan, and help support improved outcomes for all Māori </a:t>
            </a:r>
            <a:r>
              <a:rPr lang="en-NZ" sz="2200" dirty="0" err="1"/>
              <a:t>tamariki</a:t>
            </a:r>
            <a:r>
              <a:rPr lang="en-NZ" sz="2200" dirty="0"/>
              <a:t> and </a:t>
            </a:r>
            <a:r>
              <a:rPr lang="en-NZ" sz="2200" dirty="0" err="1"/>
              <a:t>rangatahi</a:t>
            </a:r>
            <a:endParaRPr lang="en-NZ" sz="2200" dirty="0"/>
          </a:p>
          <a:p>
            <a:pPr lvl="0"/>
            <a:r>
              <a:rPr lang="en-NZ" sz="2200" b="1" dirty="0"/>
              <a:t>Improving mental wellbeing: </a:t>
            </a:r>
            <a:r>
              <a:rPr lang="en-NZ" sz="2200" dirty="0"/>
              <a:t>There is an opportunity in the Action Plan to address and align with some of the recommendations of the Government Inquiry into Mental Health and Addiction, particularly in areas focused on improving Māori mental health outcomes. </a:t>
            </a:r>
          </a:p>
          <a:p>
            <a:pPr lvl="0"/>
            <a:r>
              <a:rPr lang="en-NZ" sz="2200" b="1" dirty="0"/>
              <a:t>Improving wellbeing through prevention: </a:t>
            </a:r>
            <a:r>
              <a:rPr lang="en-NZ" sz="2200" dirty="0"/>
              <a:t>The Action Plan provides an opportunity to explore effective models of care (such as </a:t>
            </a:r>
            <a:r>
              <a:rPr lang="en-NZ" sz="2200" dirty="0" err="1"/>
              <a:t>whānau</a:t>
            </a:r>
            <a:r>
              <a:rPr lang="en-NZ" sz="2200" dirty="0"/>
              <a:t>-centred and holistic approaches) that support cultural responsiveness, health literacy and prevention. The Māori health action plan will also consider how it can contribute to the broader </a:t>
            </a:r>
            <a:r>
              <a:rPr lang="en-NZ" sz="2200" dirty="0" err="1"/>
              <a:t>Whānau</a:t>
            </a:r>
            <a:r>
              <a:rPr lang="en-NZ" sz="2200" dirty="0"/>
              <a:t> Ora work programme, led by </a:t>
            </a:r>
            <a:r>
              <a:rPr lang="en-NZ" sz="2200" dirty="0" err="1"/>
              <a:t>Te</a:t>
            </a:r>
            <a:r>
              <a:rPr lang="en-NZ" sz="2200" dirty="0"/>
              <a:t> </a:t>
            </a:r>
            <a:r>
              <a:rPr lang="en-NZ" sz="2200" dirty="0" err="1"/>
              <a:t>Puni</a:t>
            </a:r>
            <a:r>
              <a:rPr lang="en-NZ" sz="2200" dirty="0"/>
              <a:t> </a:t>
            </a:r>
            <a:r>
              <a:rPr lang="en-NZ" sz="2200" dirty="0" err="1"/>
              <a:t>Kōkiri</a:t>
            </a:r>
            <a:r>
              <a:rPr lang="en-NZ" sz="2200" dirty="0"/>
              <a:t>. </a:t>
            </a:r>
          </a:p>
        </p:txBody>
      </p:sp>
    </p:spTree>
    <p:extLst>
      <p:ext uri="{BB962C8B-B14F-4D97-AF65-F5344CB8AC3E}">
        <p14:creationId xmlns:p14="http://schemas.microsoft.com/office/powerpoint/2010/main" val="735822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914400"/>
            <a:ext cx="10515600" cy="4969565"/>
          </a:xfrm>
        </p:spPr>
        <p:txBody>
          <a:bodyPr numCol="1">
            <a:noAutofit/>
          </a:bodyPr>
          <a:lstStyle/>
          <a:p>
            <a:pPr lvl="0"/>
            <a:r>
              <a:rPr lang="en-NZ" sz="2200" b="1" dirty="0"/>
              <a:t>Better population health outcomes supported by a strong and equitable public health and disability system: </a:t>
            </a:r>
            <a:r>
              <a:rPr lang="en-NZ" sz="2200" dirty="0"/>
              <a:t>The Action Plan presents an opportunity to provide strategic direction for achieving equitable health outcomes for Māori, by aligning with other work streams such as responding to Wai 2575 Health services and outcomes </a:t>
            </a:r>
            <a:r>
              <a:rPr lang="en-NZ" sz="2200" dirty="0" err="1"/>
              <a:t>kaupapa</a:t>
            </a:r>
            <a:r>
              <a:rPr lang="en-NZ" sz="2200" dirty="0"/>
              <a:t> inquiry, the New Zealand Health and Disability System Review, the </a:t>
            </a:r>
            <a:r>
              <a:rPr lang="en-NZ" sz="2200" dirty="0" err="1"/>
              <a:t>Whānau</a:t>
            </a:r>
            <a:r>
              <a:rPr lang="en-NZ" sz="2200" dirty="0"/>
              <a:t> Ora review and the Mental Health and Addictions Inquiry.</a:t>
            </a:r>
          </a:p>
          <a:p>
            <a:pPr lvl="0"/>
            <a:r>
              <a:rPr lang="en-NZ" sz="2200" b="1" dirty="0"/>
              <a:t>Better population health outcomes supported by primary health care:</a:t>
            </a:r>
            <a:r>
              <a:rPr lang="en-NZ" sz="2200" dirty="0"/>
              <a:t> The Action Plan provides an opportunity to identify priority areas for primary health care including a focus on prevention, and will work closely with the Wai 2575 </a:t>
            </a:r>
            <a:r>
              <a:rPr lang="en-NZ" sz="2200" dirty="0" err="1"/>
              <a:t>Kaupapa</a:t>
            </a:r>
            <a:r>
              <a:rPr lang="en-NZ" sz="2200" dirty="0"/>
              <a:t> Inquiry Stage One claimants on a series of actions for inclusion.</a:t>
            </a:r>
          </a:p>
        </p:txBody>
      </p:sp>
    </p:spTree>
    <p:extLst>
      <p:ext uri="{BB962C8B-B14F-4D97-AF65-F5344CB8AC3E}">
        <p14:creationId xmlns:p14="http://schemas.microsoft.com/office/powerpoint/2010/main" val="3615824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Priority areas for action</a:t>
            </a:r>
          </a:p>
        </p:txBody>
      </p:sp>
      <p:sp>
        <p:nvSpPr>
          <p:cNvPr id="3" name="Content Placeholder 2"/>
          <p:cNvSpPr>
            <a:spLocks noGrp="1"/>
          </p:cNvSpPr>
          <p:nvPr>
            <p:ph idx="1"/>
          </p:nvPr>
        </p:nvSpPr>
        <p:spPr>
          <a:xfrm>
            <a:off x="432000" y="1255363"/>
            <a:ext cx="10515600" cy="4628602"/>
          </a:xfrm>
        </p:spPr>
        <p:txBody>
          <a:bodyPr numCol="1">
            <a:normAutofit/>
          </a:bodyPr>
          <a:lstStyle/>
          <a:p>
            <a:pPr marL="0" indent="0">
              <a:buNone/>
            </a:pPr>
            <a:r>
              <a:rPr lang="en-NZ" sz="2400" dirty="0"/>
              <a:t>We have developed a draft framework with eight priority areas that are a synthesis of Māori feedback, existing evidence, and wider government priorities. </a:t>
            </a:r>
          </a:p>
          <a:p>
            <a:pPr marL="0" indent="0">
              <a:buNone/>
            </a:pPr>
            <a:r>
              <a:rPr lang="en-NZ" sz="2400" dirty="0"/>
              <a:t>The framework aims to be responsive to the </a:t>
            </a:r>
            <a:r>
              <a:rPr lang="en-NZ" sz="2400" dirty="0" err="1"/>
              <a:t>Te</a:t>
            </a:r>
            <a:r>
              <a:rPr lang="en-NZ" sz="2400" dirty="0"/>
              <a:t> </a:t>
            </a:r>
            <a:r>
              <a:rPr lang="en-NZ" sz="2400" dirty="0" err="1"/>
              <a:t>Tiriti</a:t>
            </a:r>
            <a:r>
              <a:rPr lang="en-NZ" sz="2400" dirty="0"/>
              <a:t> o Waitangi and acknowledges both Māori and Government aspirations and contributions. </a:t>
            </a:r>
          </a:p>
          <a:p>
            <a:pPr marL="0" indent="0">
              <a:buNone/>
            </a:pPr>
            <a:r>
              <a:rPr lang="en-NZ" sz="2400" dirty="0"/>
              <a:t>After engagement and feedback from the sector, the final priority areas will guide where the health and disability system, in partnership with iwi, </a:t>
            </a:r>
            <a:r>
              <a:rPr lang="en-NZ" sz="2400" dirty="0" err="1"/>
              <a:t>hapū</a:t>
            </a:r>
            <a:r>
              <a:rPr lang="en-NZ" sz="2400" dirty="0"/>
              <a:t>, </a:t>
            </a:r>
            <a:r>
              <a:rPr lang="en-NZ" sz="2400" dirty="0" err="1"/>
              <a:t>whānau</a:t>
            </a:r>
            <a:r>
              <a:rPr lang="en-NZ" sz="2400" dirty="0"/>
              <a:t> and Māori communities, prioritise their time and resources over the next five years.  </a:t>
            </a:r>
          </a:p>
          <a:p>
            <a:pPr marL="0" indent="0">
              <a:buNone/>
            </a:pPr>
            <a:endParaRPr lang="en-NZ" sz="2400" b="1" dirty="0"/>
          </a:p>
          <a:p>
            <a:pPr marL="0" indent="0">
              <a:buNone/>
            </a:pPr>
            <a:r>
              <a:rPr lang="en-NZ" sz="2400" b="1" dirty="0"/>
              <a:t>The draft priority areas are presented in detail in the discussion document that is available at </a:t>
            </a:r>
            <a:r>
              <a:rPr lang="en-US" sz="2400" b="1" dirty="0">
                <a:hlinkClick r:id="rId3"/>
              </a:rPr>
              <a:t>www.health.govt.</a:t>
            </a:r>
            <a:r>
              <a:rPr lang="en-US" sz="2400" b="1">
                <a:hlinkClick r:id="rId3"/>
              </a:rPr>
              <a:t>nz/mhap</a:t>
            </a:r>
            <a:r>
              <a:rPr lang="en-US" sz="2400" b="1"/>
              <a:t> </a:t>
            </a:r>
            <a:endParaRPr lang="en-US" sz="2400" b="1" dirty="0"/>
          </a:p>
          <a:p>
            <a:pPr marL="0" indent="0">
              <a:buNone/>
            </a:pPr>
            <a:endParaRPr lang="en-NZ" dirty="0"/>
          </a:p>
          <a:p>
            <a:pPr marL="0" indent="0">
              <a:buNone/>
            </a:pPr>
            <a:endParaRPr lang="en-NZ" dirty="0"/>
          </a:p>
        </p:txBody>
      </p:sp>
    </p:spTree>
    <p:extLst>
      <p:ext uri="{BB962C8B-B14F-4D97-AF65-F5344CB8AC3E}">
        <p14:creationId xmlns:p14="http://schemas.microsoft.com/office/powerpoint/2010/main" val="2996216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For more information:</a:t>
            </a:r>
          </a:p>
        </p:txBody>
      </p:sp>
      <p:sp>
        <p:nvSpPr>
          <p:cNvPr id="3" name="Subtitle 2"/>
          <p:cNvSpPr>
            <a:spLocks noGrp="1"/>
          </p:cNvSpPr>
          <p:nvPr>
            <p:ph type="subTitle" idx="1"/>
          </p:nvPr>
        </p:nvSpPr>
        <p:spPr/>
        <p:txBody>
          <a:bodyPr/>
          <a:lstStyle/>
          <a:p>
            <a:r>
              <a:rPr lang="en-US"/>
              <a:t>Visit</a:t>
            </a:r>
            <a:r>
              <a:rPr lang="en-US" dirty="0"/>
              <a:t>: www.health.govt.nz/hko</a:t>
            </a:r>
          </a:p>
          <a:p>
            <a:r>
              <a:rPr lang="en-NZ" dirty="0"/>
              <a:t>Email: maorihealth@health.govt.nz</a:t>
            </a:r>
          </a:p>
        </p:txBody>
      </p:sp>
    </p:spTree>
    <p:extLst>
      <p:ext uri="{BB962C8B-B14F-4D97-AF65-F5344CB8AC3E}">
        <p14:creationId xmlns:p14="http://schemas.microsoft.com/office/powerpoint/2010/main" val="73419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3E9A2D-13C0-4FF4-ACA2-CE4105274B23}"/>
              </a:ext>
            </a:extLst>
          </p:cNvPr>
          <p:cNvPicPr>
            <a:picLocks noChangeAspect="1"/>
          </p:cNvPicPr>
          <p:nvPr/>
        </p:nvPicPr>
        <p:blipFill rotWithShape="1">
          <a:blip r:embed="rId3"/>
          <a:srcRect t="7205" b="23988"/>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AB49C1E-3F76-402B-BD22-61A727542663}"/>
              </a:ext>
            </a:extLst>
          </p:cNvPr>
          <p:cNvSpPr>
            <a:spLocks noGrp="1"/>
          </p:cNvSpPr>
          <p:nvPr>
            <p:ph type="ctrTitle"/>
          </p:nvPr>
        </p:nvSpPr>
        <p:spPr>
          <a:xfrm>
            <a:off x="525516" y="1510282"/>
            <a:ext cx="4593021" cy="2173406"/>
          </a:xfrm>
        </p:spPr>
        <p:txBody>
          <a:bodyPr vert="horz" lIns="91440" tIns="45720" rIns="91440" bIns="45720" rtlCol="0" anchor="ctr">
            <a:normAutofit/>
          </a:bodyPr>
          <a:lstStyle/>
          <a:p>
            <a:pPr algn="ctr"/>
            <a:r>
              <a:rPr lang="en-US" sz="5400" dirty="0">
                <a:latin typeface="+mj-lt"/>
                <a:cs typeface="+mj-cs"/>
              </a:rPr>
              <a:t>Where have we come from?</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083BD271-0E0F-482A-AC06-E0D714F79B31}"/>
              </a:ext>
            </a:extLst>
          </p:cNvPr>
          <p:cNvSpPr>
            <a:spLocks noGrp="1"/>
          </p:cNvSpPr>
          <p:nvPr>
            <p:ph type="subTitle" idx="1"/>
          </p:nvPr>
        </p:nvSpPr>
        <p:spPr>
          <a:xfrm>
            <a:off x="525516" y="3417573"/>
            <a:ext cx="4593021" cy="2619839"/>
          </a:xfrm>
        </p:spPr>
        <p:txBody>
          <a:bodyPr vert="horz" lIns="91440" tIns="45720" rIns="91440" bIns="45720" rtlCol="0" anchor="ctr">
            <a:normAutofit/>
          </a:bodyPr>
          <a:lstStyle/>
          <a:p>
            <a:pPr marL="342900" indent="-228600">
              <a:buFont typeface="Arial" panose="020B0604020202020204" pitchFamily="34" charset="0"/>
              <a:buChar char="•"/>
            </a:pPr>
            <a:r>
              <a:rPr lang="en-US" sz="1800" dirty="0">
                <a:latin typeface="+mn-lt"/>
                <a:cs typeface="+mn-cs"/>
              </a:rPr>
              <a:t>New Zealand’s Health and Disability System</a:t>
            </a:r>
          </a:p>
          <a:p>
            <a:pPr marL="342900" indent="-228600">
              <a:buFont typeface="Arial" panose="020B0604020202020204" pitchFamily="34" charset="0"/>
              <a:buChar char="•"/>
            </a:pPr>
            <a:r>
              <a:rPr lang="en-US" sz="1800" dirty="0">
                <a:latin typeface="+mn-lt"/>
                <a:cs typeface="+mn-cs"/>
              </a:rPr>
              <a:t>The New Zealand Health Strategy</a:t>
            </a:r>
          </a:p>
          <a:p>
            <a:pPr marL="342900" indent="-228600">
              <a:buFont typeface="Arial" panose="020B0604020202020204" pitchFamily="34" charset="0"/>
              <a:buChar char="•"/>
            </a:pPr>
            <a:r>
              <a:rPr lang="en-US" sz="1800" dirty="0">
                <a:latin typeface="+mn-lt"/>
                <a:cs typeface="+mn-cs"/>
              </a:rPr>
              <a:t>He Korowai </a:t>
            </a:r>
            <a:r>
              <a:rPr lang="en-US" sz="1800" dirty="0" err="1">
                <a:latin typeface="+mn-lt"/>
                <a:cs typeface="+mn-cs"/>
              </a:rPr>
              <a:t>Oranga</a:t>
            </a:r>
            <a:r>
              <a:rPr lang="en-US" sz="1800" dirty="0">
                <a:latin typeface="+mn-lt"/>
                <a:cs typeface="+mn-cs"/>
              </a:rPr>
              <a:t>: the Māori Health Strategy</a:t>
            </a:r>
          </a:p>
          <a:p>
            <a:pPr marL="342900" indent="-228600">
              <a:buFont typeface="Arial" panose="020B0604020202020204" pitchFamily="34" charset="0"/>
              <a:buChar char="•"/>
            </a:pPr>
            <a:r>
              <a:rPr lang="en-US" sz="1800" dirty="0">
                <a:latin typeface="+mn-lt"/>
                <a:cs typeface="+mn-cs"/>
              </a:rPr>
              <a:t>Implementing He Korowai </a:t>
            </a:r>
            <a:r>
              <a:rPr lang="en-US" sz="1800" dirty="0" err="1">
                <a:latin typeface="+mn-lt"/>
                <a:cs typeface="+mn-cs"/>
              </a:rPr>
              <a:t>Oranga</a:t>
            </a:r>
            <a:r>
              <a:rPr lang="en-US" sz="1800" dirty="0">
                <a:latin typeface="+mn-lt"/>
                <a:cs typeface="+mn-cs"/>
              </a:rPr>
              <a:t>: </a:t>
            </a:r>
            <a:r>
              <a:rPr lang="en-US" sz="1800" dirty="0" err="1">
                <a:latin typeface="+mn-lt"/>
                <a:cs typeface="+mn-cs"/>
              </a:rPr>
              <a:t>Whakatātaka</a:t>
            </a:r>
            <a:r>
              <a:rPr lang="en-US" sz="1800" dirty="0">
                <a:latin typeface="+mn-lt"/>
                <a:cs typeface="+mn-cs"/>
              </a:rPr>
              <a:t> and </a:t>
            </a:r>
            <a:r>
              <a:rPr lang="en-US" sz="1800" dirty="0" err="1">
                <a:latin typeface="+mn-lt"/>
                <a:cs typeface="+mn-cs"/>
              </a:rPr>
              <a:t>Whakatātaka</a:t>
            </a:r>
            <a:r>
              <a:rPr lang="en-US" sz="1800" dirty="0">
                <a:latin typeface="+mn-lt"/>
                <a:cs typeface="+mn-cs"/>
              </a:rPr>
              <a:t> </a:t>
            </a:r>
            <a:r>
              <a:rPr lang="en-US" sz="1800" dirty="0" err="1">
                <a:latin typeface="+mn-lt"/>
                <a:cs typeface="+mn-cs"/>
              </a:rPr>
              <a:t>Tuarua</a:t>
            </a:r>
            <a:endParaRPr lang="en-US" sz="1800" dirty="0">
              <a:latin typeface="+mn-lt"/>
              <a:cs typeface="+mn-cs"/>
            </a:endParaRPr>
          </a:p>
        </p:txBody>
      </p:sp>
    </p:spTree>
    <p:extLst>
      <p:ext uri="{BB962C8B-B14F-4D97-AF65-F5344CB8AC3E}">
        <p14:creationId xmlns:p14="http://schemas.microsoft.com/office/powerpoint/2010/main" val="2314263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New Zealand’s Health and Disability System</a:t>
            </a:r>
          </a:p>
        </p:txBody>
      </p:sp>
      <p:sp>
        <p:nvSpPr>
          <p:cNvPr id="3" name="Content Placeholder 2"/>
          <p:cNvSpPr>
            <a:spLocks noGrp="1"/>
          </p:cNvSpPr>
          <p:nvPr>
            <p:ph idx="1"/>
          </p:nvPr>
        </p:nvSpPr>
        <p:spPr>
          <a:xfrm>
            <a:off x="432000" y="1439187"/>
            <a:ext cx="10515600" cy="4444778"/>
          </a:xfrm>
        </p:spPr>
        <p:txBody>
          <a:bodyPr numCol="1">
            <a:normAutofit/>
          </a:bodyPr>
          <a:lstStyle/>
          <a:p>
            <a:pPr marL="0" indent="0">
              <a:buNone/>
            </a:pPr>
            <a:r>
              <a:rPr lang="en-NZ" sz="2400" dirty="0"/>
              <a:t>Through the New Zealand Public Health and Disability Act 2000, the health and disability system is guided by overarching strategies, </a:t>
            </a:r>
            <a:r>
              <a:rPr lang="en-US" sz="2400" dirty="0"/>
              <a:t>specifically</a:t>
            </a:r>
            <a:r>
              <a:rPr lang="en-NZ" sz="2400" dirty="0"/>
              <a:t> the New Zealand Health Strategy and the New Zealand Disability Strategy. </a:t>
            </a:r>
          </a:p>
          <a:p>
            <a:pPr marL="0" indent="0">
              <a:buNone/>
            </a:pPr>
            <a:r>
              <a:rPr lang="en-NZ" sz="2400" dirty="0"/>
              <a:t>Also important are population-based strategies including He Korowai </a:t>
            </a:r>
            <a:r>
              <a:rPr lang="en-NZ" sz="2400" dirty="0" err="1"/>
              <a:t>Oranga</a:t>
            </a:r>
            <a:r>
              <a:rPr lang="en-NZ" sz="2400" dirty="0"/>
              <a:t>: the Māori health Strategy 2014; </a:t>
            </a:r>
            <a:r>
              <a:rPr lang="en-NZ" sz="2400"/>
              <a:t>Whāia</a:t>
            </a:r>
            <a:r>
              <a:rPr lang="en-NZ" sz="2400" dirty="0"/>
              <a:t> </a:t>
            </a:r>
            <a:r>
              <a:rPr lang="en-NZ" sz="2400" dirty="0" err="1"/>
              <a:t>Te</a:t>
            </a:r>
            <a:r>
              <a:rPr lang="en-NZ" sz="2400" dirty="0"/>
              <a:t> </a:t>
            </a:r>
            <a:r>
              <a:rPr lang="en-NZ" sz="2400" dirty="0" err="1"/>
              <a:t>Ao</a:t>
            </a:r>
            <a:r>
              <a:rPr lang="en-NZ" sz="2400" dirty="0"/>
              <a:t> </a:t>
            </a:r>
            <a:r>
              <a:rPr lang="en-NZ" sz="2400" dirty="0" err="1"/>
              <a:t>Marama</a:t>
            </a:r>
            <a:r>
              <a:rPr lang="en-NZ" sz="2400" dirty="0"/>
              <a:t>: the Disability action plan; and the Healthy Ageing Strategy. </a:t>
            </a:r>
          </a:p>
          <a:p>
            <a:pPr marL="0" indent="0">
              <a:buNone/>
            </a:pPr>
            <a:r>
              <a:rPr lang="en-NZ" sz="2400" dirty="0"/>
              <a:t>The Ministry has developed action plans, toolkits and guidelines to assist in the implementation of the various strategies. </a:t>
            </a:r>
          </a:p>
          <a:p>
            <a:pPr marL="0" indent="0">
              <a:buNone/>
            </a:pPr>
            <a:endParaRPr lang="en-NZ" dirty="0"/>
          </a:p>
        </p:txBody>
      </p:sp>
    </p:spTree>
    <p:extLst>
      <p:ext uri="{BB962C8B-B14F-4D97-AF65-F5344CB8AC3E}">
        <p14:creationId xmlns:p14="http://schemas.microsoft.com/office/powerpoint/2010/main" val="317069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New Zealand Health Strategy (2016)</a:t>
            </a:r>
          </a:p>
        </p:txBody>
      </p:sp>
      <p:sp>
        <p:nvSpPr>
          <p:cNvPr id="3" name="Content Placeholder 2"/>
          <p:cNvSpPr>
            <a:spLocks noGrp="1"/>
          </p:cNvSpPr>
          <p:nvPr>
            <p:ph idx="1"/>
          </p:nvPr>
        </p:nvSpPr>
        <p:spPr>
          <a:xfrm>
            <a:off x="432000" y="1439187"/>
            <a:ext cx="10515600" cy="4444778"/>
          </a:xfrm>
        </p:spPr>
        <p:txBody>
          <a:bodyPr numCol="1">
            <a:normAutofit/>
          </a:bodyPr>
          <a:lstStyle/>
          <a:p>
            <a:pPr marL="0" indent="0">
              <a:buNone/>
            </a:pPr>
            <a:r>
              <a:rPr lang="en-NZ" sz="2400" dirty="0"/>
              <a:t>The New Zealand Health Strategy (2016) is intended to guide the Government’s approach to health and disability, including Māori health. It identifies priority areas and aims to ensure health services are directed at those areas that will generate the greatest benefits for New Zealand’s population, with a particular focus on achieving equitable health outcomes. </a:t>
            </a:r>
          </a:p>
          <a:p>
            <a:pPr marL="0" indent="0">
              <a:buNone/>
            </a:pPr>
            <a:endParaRPr lang="en-NZ" sz="2400" dirty="0"/>
          </a:p>
          <a:p>
            <a:pPr marL="0" indent="0">
              <a:buNone/>
            </a:pPr>
            <a:r>
              <a:rPr lang="en-NZ" sz="2400" dirty="0"/>
              <a:t>He Korowai </a:t>
            </a:r>
            <a:r>
              <a:rPr lang="en-NZ" sz="2400" dirty="0" err="1"/>
              <a:t>Oranga</a:t>
            </a:r>
            <a:r>
              <a:rPr lang="en-NZ" sz="2400" dirty="0"/>
              <a:t>: the Māori Health Strategy </a:t>
            </a:r>
            <a:r>
              <a:rPr lang="en-US" sz="2400" dirty="0"/>
              <a:t>expands</a:t>
            </a:r>
            <a:r>
              <a:rPr lang="en-NZ" sz="2400" dirty="0"/>
              <a:t> on the principles and objectives of the New Zealand Health Strategy by providing more detail on how Māori health aspirations can be achieved.</a:t>
            </a:r>
          </a:p>
        </p:txBody>
      </p:sp>
    </p:spTree>
    <p:extLst>
      <p:ext uri="{BB962C8B-B14F-4D97-AF65-F5344CB8AC3E}">
        <p14:creationId xmlns:p14="http://schemas.microsoft.com/office/powerpoint/2010/main" val="1209089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564" y="1439185"/>
            <a:ext cx="4305876" cy="4760137"/>
          </a:xfrm>
        </p:spPr>
        <p:txBody>
          <a:bodyPr>
            <a:noAutofit/>
          </a:bodyPr>
          <a:lstStyle/>
          <a:p>
            <a:pPr marL="0" indent="0">
              <a:buNone/>
            </a:pPr>
            <a:r>
              <a:rPr lang="en-NZ" sz="2000" dirty="0"/>
              <a:t>He Korowai </a:t>
            </a:r>
            <a:r>
              <a:rPr lang="en-NZ" sz="2000" dirty="0" err="1"/>
              <a:t>Oranga</a:t>
            </a:r>
            <a:r>
              <a:rPr lang="en-NZ" sz="2000" dirty="0"/>
              <a:t> was originally launched in 2002, providing a ten-year outlook with an overall aim of </a:t>
            </a:r>
            <a:r>
              <a:rPr lang="en-NZ" sz="2000" dirty="0" err="1"/>
              <a:t>whānau</a:t>
            </a:r>
            <a:r>
              <a:rPr lang="en-NZ" sz="2000" dirty="0"/>
              <a:t> </a:t>
            </a:r>
            <a:r>
              <a:rPr lang="en-NZ" sz="2000" dirty="0" err="1"/>
              <a:t>ora</a:t>
            </a:r>
            <a:r>
              <a:rPr lang="en-NZ" sz="2000" dirty="0"/>
              <a:t> (healthy families). </a:t>
            </a:r>
          </a:p>
          <a:p>
            <a:pPr marL="0" indent="0">
              <a:buNone/>
            </a:pPr>
            <a:r>
              <a:rPr lang="en-NZ" sz="2000" dirty="0"/>
              <a:t>He Korowai </a:t>
            </a:r>
            <a:r>
              <a:rPr lang="en-NZ" sz="2000" dirty="0" err="1"/>
              <a:t>Oranga</a:t>
            </a:r>
            <a:r>
              <a:rPr lang="en-NZ" sz="2000" dirty="0"/>
              <a:t> 2002 set a new direction for Māori health development and provided guidance at a strategic level on ways for DHBs and providers to achieve Māori health improvement.</a:t>
            </a:r>
          </a:p>
        </p:txBody>
      </p:sp>
      <p:pic>
        <p:nvPicPr>
          <p:cNvPr id="6" name="Content Placeholder 8">
            <a:extLst>
              <a:ext uri="{FF2B5EF4-FFF2-40B4-BE49-F238E27FC236}">
                <a16:creationId xmlns:a16="http://schemas.microsoft.com/office/drawing/2014/main" id="{7CE61679-D662-478A-AE00-52C2581932F1}"/>
              </a:ext>
            </a:extLst>
          </p:cNvPr>
          <p:cNvPicPr>
            <a:picLocks noGrp="1" noChangeAspect="1"/>
          </p:cNvPicPr>
          <p:nvPr>
            <p:ph sz="quarter" idx="11"/>
          </p:nvPr>
        </p:nvPicPr>
        <p:blipFill>
          <a:blip r:embed="rId3"/>
          <a:stretch>
            <a:fillRect/>
          </a:stretch>
        </p:blipFill>
        <p:spPr>
          <a:xfrm>
            <a:off x="6551712" y="1681163"/>
            <a:ext cx="4224138" cy="3690937"/>
          </a:xfrm>
          <a:prstGeom prst="rect">
            <a:avLst/>
          </a:prstGeom>
        </p:spPr>
      </p:pic>
      <p:sp>
        <p:nvSpPr>
          <p:cNvPr id="8" name="Title 1"/>
          <p:cNvSpPr>
            <a:spLocks noGrp="1"/>
          </p:cNvSpPr>
          <p:nvPr>
            <p:ph type="title"/>
          </p:nvPr>
        </p:nvSpPr>
        <p:spPr>
          <a:xfrm>
            <a:off x="720564" y="365125"/>
            <a:ext cx="10515600" cy="1074060"/>
          </a:xfrm>
        </p:spPr>
        <p:txBody>
          <a:bodyPr/>
          <a:lstStyle/>
          <a:p>
            <a:r>
              <a:rPr lang="en-NZ" dirty="0"/>
              <a:t>He Korowai </a:t>
            </a:r>
            <a:r>
              <a:rPr lang="en-NZ" dirty="0" err="1"/>
              <a:t>Oranga</a:t>
            </a:r>
            <a:r>
              <a:rPr lang="en-NZ" dirty="0"/>
              <a:t>: the Māori Health Strategy</a:t>
            </a:r>
          </a:p>
        </p:txBody>
      </p:sp>
    </p:spTree>
    <p:extLst>
      <p:ext uri="{BB962C8B-B14F-4D97-AF65-F5344CB8AC3E}">
        <p14:creationId xmlns:p14="http://schemas.microsoft.com/office/powerpoint/2010/main" val="2824490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He Korowai </a:t>
            </a:r>
            <a:r>
              <a:rPr lang="en-NZ" dirty="0" err="1"/>
              <a:t>Oranga</a:t>
            </a:r>
            <a:r>
              <a:rPr lang="en-NZ" dirty="0"/>
              <a:t>: the Māori Health Strategy</a:t>
            </a:r>
          </a:p>
        </p:txBody>
      </p:sp>
      <p:pic>
        <p:nvPicPr>
          <p:cNvPr id="5" name="Content Placeholder 4"/>
          <p:cNvPicPr>
            <a:picLocks noGrp="1" noChangeAspect="1"/>
          </p:cNvPicPr>
          <p:nvPr>
            <p:ph sz="quarter" idx="10"/>
          </p:nvPr>
        </p:nvPicPr>
        <p:blipFill>
          <a:blip r:embed="rId3"/>
          <a:stretch>
            <a:fillRect/>
          </a:stretch>
        </p:blipFill>
        <p:spPr>
          <a:xfrm>
            <a:off x="833170" y="2016808"/>
            <a:ext cx="2653622" cy="3636206"/>
          </a:xfrm>
          <a:prstGeom prst="rect">
            <a:avLst/>
          </a:prstGeom>
        </p:spPr>
      </p:pic>
      <p:sp>
        <p:nvSpPr>
          <p:cNvPr id="6" name="Content Placeholder 2"/>
          <p:cNvSpPr>
            <a:spLocks noGrp="1"/>
          </p:cNvSpPr>
          <p:nvPr>
            <p:ph idx="1"/>
          </p:nvPr>
        </p:nvSpPr>
        <p:spPr>
          <a:xfrm>
            <a:off x="4944630" y="1699895"/>
            <a:ext cx="6291534" cy="4086288"/>
          </a:xfrm>
        </p:spPr>
        <p:txBody>
          <a:bodyPr>
            <a:normAutofit/>
          </a:bodyPr>
          <a:lstStyle/>
          <a:p>
            <a:pPr marL="0" indent="0">
              <a:buNone/>
            </a:pPr>
            <a:r>
              <a:rPr lang="en-NZ" sz="2400" dirty="0"/>
              <a:t>He Korowai </a:t>
            </a:r>
            <a:r>
              <a:rPr lang="en-NZ" sz="2400" dirty="0" err="1"/>
              <a:t>Oranga</a:t>
            </a:r>
            <a:r>
              <a:rPr lang="en-NZ" sz="2400" dirty="0"/>
              <a:t> was refreshed in 2014, to ensure its relevance and to continue to provide a strong platform for Māori health. </a:t>
            </a:r>
          </a:p>
          <a:p>
            <a:pPr marL="0" indent="0">
              <a:buNone/>
            </a:pPr>
            <a:r>
              <a:rPr lang="en-NZ" sz="2400" dirty="0"/>
              <a:t>The refresh expanded the aim of He Korowai </a:t>
            </a:r>
            <a:r>
              <a:rPr lang="en-NZ" sz="2400" dirty="0" err="1"/>
              <a:t>Oranga</a:t>
            </a:r>
            <a:r>
              <a:rPr lang="en-NZ" sz="2400" dirty="0"/>
              <a:t> from </a:t>
            </a:r>
            <a:r>
              <a:rPr lang="en-NZ" sz="2400" dirty="0" err="1"/>
              <a:t>whānau</a:t>
            </a:r>
            <a:r>
              <a:rPr lang="en-NZ" sz="2400" dirty="0"/>
              <a:t> </a:t>
            </a:r>
            <a:r>
              <a:rPr lang="en-NZ" sz="2400" dirty="0" err="1"/>
              <a:t>ora</a:t>
            </a:r>
            <a:r>
              <a:rPr lang="en-NZ" sz="2400" dirty="0"/>
              <a:t> to </a:t>
            </a:r>
            <a:r>
              <a:rPr lang="en-NZ" sz="2400" dirty="0" err="1"/>
              <a:t>pae</a:t>
            </a:r>
            <a:r>
              <a:rPr lang="en-NZ" sz="2400" dirty="0"/>
              <a:t> </a:t>
            </a:r>
            <a:r>
              <a:rPr lang="en-NZ" sz="2400" dirty="0" err="1"/>
              <a:t>ora</a:t>
            </a:r>
            <a:r>
              <a:rPr lang="en-NZ" sz="2400" dirty="0"/>
              <a:t> – healthy futures. </a:t>
            </a:r>
          </a:p>
          <a:p>
            <a:pPr marL="0" indent="0">
              <a:buNone/>
            </a:pPr>
            <a:r>
              <a:rPr lang="en-NZ" sz="2400" dirty="0" err="1"/>
              <a:t>Pae</a:t>
            </a:r>
            <a:r>
              <a:rPr lang="en-NZ" sz="2400" dirty="0"/>
              <a:t> </a:t>
            </a:r>
            <a:r>
              <a:rPr lang="en-NZ" sz="2400" dirty="0" err="1"/>
              <a:t>ora</a:t>
            </a:r>
            <a:r>
              <a:rPr lang="en-NZ" sz="2400" dirty="0"/>
              <a:t> has three elements: mauri </a:t>
            </a:r>
            <a:r>
              <a:rPr lang="en-NZ" sz="2400" dirty="0" err="1"/>
              <a:t>ora</a:t>
            </a:r>
            <a:r>
              <a:rPr lang="en-NZ" sz="2400" dirty="0"/>
              <a:t> – healthy individuals; </a:t>
            </a:r>
            <a:r>
              <a:rPr lang="en-NZ" sz="2400" dirty="0" err="1"/>
              <a:t>whānau</a:t>
            </a:r>
            <a:r>
              <a:rPr lang="en-NZ" sz="2400" dirty="0"/>
              <a:t> </a:t>
            </a:r>
            <a:r>
              <a:rPr lang="en-NZ" sz="2400" dirty="0" err="1"/>
              <a:t>ora</a:t>
            </a:r>
            <a:r>
              <a:rPr lang="en-NZ" sz="2400" dirty="0"/>
              <a:t> – healthy families; and </a:t>
            </a:r>
            <a:r>
              <a:rPr lang="en-NZ" sz="2400" dirty="0" err="1"/>
              <a:t>wai</a:t>
            </a:r>
            <a:r>
              <a:rPr lang="en-NZ" sz="2400" dirty="0"/>
              <a:t> </a:t>
            </a:r>
            <a:r>
              <a:rPr lang="en-NZ" sz="2400" dirty="0" err="1"/>
              <a:t>ora</a:t>
            </a:r>
            <a:r>
              <a:rPr lang="en-NZ" sz="2400" dirty="0"/>
              <a:t> – healthy environments.</a:t>
            </a:r>
          </a:p>
        </p:txBody>
      </p:sp>
    </p:spTree>
    <p:extLst>
      <p:ext uri="{BB962C8B-B14F-4D97-AF65-F5344CB8AC3E}">
        <p14:creationId xmlns:p14="http://schemas.microsoft.com/office/powerpoint/2010/main" val="90865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He Korowai </a:t>
            </a:r>
            <a:r>
              <a:rPr lang="en-NZ" dirty="0" err="1"/>
              <a:t>Oranga</a:t>
            </a:r>
            <a:r>
              <a:rPr lang="en-NZ" dirty="0"/>
              <a:t> 2002                  He Korowai </a:t>
            </a:r>
            <a:r>
              <a:rPr lang="en-NZ" dirty="0" err="1"/>
              <a:t>Oranga</a:t>
            </a:r>
            <a:r>
              <a:rPr lang="en-NZ" dirty="0"/>
              <a:t> 2014 </a:t>
            </a:r>
          </a:p>
        </p:txBody>
      </p:sp>
      <p:pic>
        <p:nvPicPr>
          <p:cNvPr id="4" name="Picture 3"/>
          <p:cNvPicPr>
            <a:picLocks noChangeAspect="1"/>
          </p:cNvPicPr>
          <p:nvPr/>
        </p:nvPicPr>
        <p:blipFill rotWithShape="1">
          <a:blip r:embed="rId3"/>
          <a:srcRect l="1" r="-140" b="17248"/>
          <a:stretch/>
        </p:blipFill>
        <p:spPr>
          <a:xfrm>
            <a:off x="432000" y="1704484"/>
            <a:ext cx="5390534" cy="4096337"/>
          </a:xfrm>
          <a:prstGeom prst="rect">
            <a:avLst/>
          </a:prstGeom>
        </p:spPr>
      </p:pic>
      <p:pic>
        <p:nvPicPr>
          <p:cNvPr id="5"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3193" b="8401"/>
          <a:stretch/>
        </p:blipFill>
        <p:spPr bwMode="auto">
          <a:xfrm>
            <a:off x="6084068" y="1610177"/>
            <a:ext cx="4970065" cy="428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7546115" y="1610177"/>
            <a:ext cx="2045970" cy="1933123"/>
          </a:xfrm>
          <a:prstGeom prst="ellipse">
            <a:avLst/>
          </a:prstGeom>
          <a:noFill/>
          <a:ln w="285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 name="Oval 6"/>
          <p:cNvSpPr/>
          <p:nvPr/>
        </p:nvSpPr>
        <p:spPr>
          <a:xfrm>
            <a:off x="2806475" y="1704484"/>
            <a:ext cx="1411195" cy="1345911"/>
          </a:xfrm>
          <a:prstGeom prst="ellipse">
            <a:avLst/>
          </a:prstGeom>
          <a:noFill/>
          <a:ln w="285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Tree>
    <p:extLst>
      <p:ext uri="{BB962C8B-B14F-4D97-AF65-F5344CB8AC3E}">
        <p14:creationId xmlns:p14="http://schemas.microsoft.com/office/powerpoint/2010/main" val="3814365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3042</Words>
  <Application>Microsoft Office PowerPoint</Application>
  <PresentationFormat>Widescreen</PresentationFormat>
  <Paragraphs>183</Paragraphs>
  <Slides>33</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Segoe UI</vt:lpstr>
      <vt:lpstr>Segoe UI Semibold</vt:lpstr>
      <vt:lpstr>Office Theme</vt:lpstr>
      <vt:lpstr>He Korowai Oranga: Māori Health Strategy Background Information</vt:lpstr>
      <vt:lpstr>Purpose of this slide pack</vt:lpstr>
      <vt:lpstr>Have your say</vt:lpstr>
      <vt:lpstr>Where have we come from?</vt:lpstr>
      <vt:lpstr>New Zealand’s Health and Disability System</vt:lpstr>
      <vt:lpstr>New Zealand Health Strategy (2016)</vt:lpstr>
      <vt:lpstr>He Korowai Oranga: the Māori Health Strategy</vt:lpstr>
      <vt:lpstr>He Korowai Oranga: the Māori Health Strategy</vt:lpstr>
      <vt:lpstr>He Korowai Oranga 2002                  He Korowai Oranga 2014 </vt:lpstr>
      <vt:lpstr>Implementing He Korowai Oranga: Whakatātaka and Whakatātaka Tuarua</vt:lpstr>
      <vt:lpstr>Implementing He Korowai Oranga: Whakatātaka and Whakatātaka Tuarua</vt:lpstr>
      <vt:lpstr>Implementing He Korowai Oranga: Whakatātaka and Whakatātaka Tuarua</vt:lpstr>
      <vt:lpstr>Where are we now?</vt:lpstr>
      <vt:lpstr>A new Māori Health Action Plan</vt:lpstr>
      <vt:lpstr>A new Māori Health Action Plan</vt:lpstr>
      <vt:lpstr>Māori health status today</vt:lpstr>
      <vt:lpstr>Māori health status today</vt:lpstr>
      <vt:lpstr>Māori health status today</vt:lpstr>
      <vt:lpstr>Māori health status today</vt:lpstr>
      <vt:lpstr>Māori population trends and projections</vt:lpstr>
      <vt:lpstr>PowerPoint Presentation</vt:lpstr>
      <vt:lpstr>Māori population trends and projections</vt:lpstr>
      <vt:lpstr>Where are we going?</vt:lpstr>
      <vt:lpstr>Building on the gains</vt:lpstr>
      <vt:lpstr>Māori aspirations and contributions</vt:lpstr>
      <vt:lpstr>Māori aspirations and contributions</vt:lpstr>
      <vt:lpstr>Crown aspirations and contributions</vt:lpstr>
      <vt:lpstr>Government priorities</vt:lpstr>
      <vt:lpstr>Government priorities</vt:lpstr>
      <vt:lpstr>Minister of Health priorities</vt:lpstr>
      <vt:lpstr>PowerPoint Presentation</vt:lpstr>
      <vt:lpstr>Priority areas for action</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He Korowai Oranga: The Māori Health Action Plan</dc:title>
  <dc:creator>Sam Austin</dc:creator>
  <cp:lastModifiedBy>Clyde Smith</cp:lastModifiedBy>
  <cp:revision>13</cp:revision>
  <cp:lastPrinted>2019-08-22T02:24:25Z</cp:lastPrinted>
  <dcterms:created xsi:type="dcterms:W3CDTF">2019-08-13T23:40:45Z</dcterms:created>
  <dcterms:modified xsi:type="dcterms:W3CDTF">2019-08-26T04:36:47Z</dcterms:modified>
</cp:coreProperties>
</file>